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5"/>
  </p:notesMasterIdLst>
  <p:sldIdLst>
    <p:sldId id="667" r:id="rId2"/>
    <p:sldId id="375" r:id="rId3"/>
    <p:sldId id="415" r:id="rId4"/>
    <p:sldId id="418" r:id="rId5"/>
    <p:sldId id="398" r:id="rId6"/>
    <p:sldId id="687" r:id="rId7"/>
    <p:sldId id="688" r:id="rId8"/>
    <p:sldId id="680" r:id="rId9"/>
    <p:sldId id="686" r:id="rId10"/>
    <p:sldId id="689" r:id="rId11"/>
    <p:sldId id="690" r:id="rId12"/>
    <p:sldId id="691" r:id="rId13"/>
    <p:sldId id="682" r:id="rId14"/>
    <p:sldId id="683" r:id="rId15"/>
    <p:sldId id="693" r:id="rId16"/>
    <p:sldId id="694" r:id="rId17"/>
    <p:sldId id="681" r:id="rId18"/>
    <p:sldId id="684" r:id="rId19"/>
    <p:sldId id="685" r:id="rId20"/>
    <p:sldId id="692" r:id="rId21"/>
    <p:sldId id="669" r:id="rId22"/>
    <p:sldId id="668" r:id="rId23"/>
    <p:sldId id="670" r:id="rId24"/>
    <p:sldId id="671" r:id="rId25"/>
    <p:sldId id="672" r:id="rId26"/>
    <p:sldId id="673" r:id="rId27"/>
    <p:sldId id="432" r:id="rId28"/>
    <p:sldId id="369" r:id="rId29"/>
    <p:sldId id="674" r:id="rId30"/>
    <p:sldId id="434" r:id="rId31"/>
    <p:sldId id="433" r:id="rId32"/>
    <p:sldId id="675" r:id="rId33"/>
    <p:sldId id="373" r:id="rId34"/>
    <p:sldId id="371" r:id="rId35"/>
    <p:sldId id="677" r:id="rId36"/>
    <p:sldId id="437" r:id="rId37"/>
    <p:sldId id="455" r:id="rId38"/>
    <p:sldId id="695" r:id="rId39"/>
    <p:sldId id="678" r:id="rId40"/>
    <p:sldId id="438" r:id="rId41"/>
    <p:sldId id="439" r:id="rId42"/>
    <p:sldId id="440" r:id="rId43"/>
    <p:sldId id="441" r:id="rId44"/>
  </p:sldIdLst>
  <p:sldSz cx="12192000" cy="6858000"/>
  <p:notesSz cx="6858000" cy="9144000"/>
  <p:defaultTextStyle>
    <a:defPPr>
      <a:defRPr lang="en-I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5723"/>
    <a:srgbClr val="4472C4"/>
    <a:srgbClr val="C272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0" d="100"/>
          <a:sy n="60" d="100"/>
        </p:scale>
        <p:origin x="840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93DA1F-B887-4ED5-83E5-B29585CB1113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684E77-3076-4D03-A5A2-A5069AA3FA8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96031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algn="r" defTabSz="914400" rtl="1" eaLnBrk="1" latinLnBrk="0" hangingPunct="1"/>
            <a:r>
              <a:rPr lang="he-IL" dirty="0"/>
              <a:t>בהינתן גישה למורה, הלומד יכול לשלוח למורה השמה  </a:t>
            </a:r>
            <a:r>
              <a:rPr lang="en-US" dirty="0"/>
              <a:t>a</a:t>
            </a:r>
            <a:r>
              <a:rPr lang="he-IL" dirty="0"/>
              <a:t> 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וכתגובה, המורה שולח את הערך של הפונקציה </a:t>
            </a:r>
            <a:r>
              <a:rPr lang="en-US" dirty="0"/>
              <a:t>f </a:t>
            </a:r>
            <a:r>
              <a:rPr lang="he-IL" dirty="0"/>
              <a:t> על ההשמה </a:t>
            </a:r>
            <a:r>
              <a:rPr lang="en-US" dirty="0"/>
              <a:t>a</a:t>
            </a:r>
            <a:r>
              <a:rPr lang="he-IL" dirty="0"/>
              <a:t>.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השאילתות מהסוג הזה נקראת שאילתות השמה או </a:t>
            </a:r>
            <a:r>
              <a:rPr lang="en-US" dirty="0"/>
              <a:t>membership queries.</a:t>
            </a:r>
          </a:p>
          <a:p>
            <a:pPr marL="0" algn="r" defTabSz="914400" rtl="1" eaLnBrk="1" latinLnBrk="0" hangingPunct="1"/>
            <a:r>
              <a:rPr lang="he-IL" dirty="0"/>
              <a:t>המטרה של הלומד היא למצוא פונקציה </a:t>
            </a:r>
            <a:r>
              <a:rPr lang="en-US" dirty="0"/>
              <a:t>h</a:t>
            </a:r>
            <a:r>
              <a:rPr lang="he-IL" dirty="0"/>
              <a:t> שהיא שקולה לוגית ל </a:t>
            </a:r>
            <a:r>
              <a:rPr lang="en-US" dirty="0"/>
              <a:t>f</a:t>
            </a:r>
            <a:r>
              <a:rPr lang="he-IL" dirty="0"/>
              <a:t> בעזרת כמה שפחות שאילתות .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הלומד נקרא גם האלגוריתם הלומד</a:t>
            </a:r>
          </a:p>
          <a:p>
            <a:pPr marL="0" algn="r" defTabSz="914400" rtl="1" eaLnBrk="1" latinLnBrk="0" hangingPunct="1"/>
            <a:endParaRPr lang="he-IL" dirty="0"/>
          </a:p>
          <a:p>
            <a:pPr marL="0" algn="r" defTabSz="914400" rtl="1" eaLnBrk="1" latinLnBrk="0" hangingPunct="1"/>
            <a:r>
              <a:rPr lang="he-IL" dirty="0"/>
              <a:t>והמורה נקרא גם אורקל ומסומן </a:t>
            </a:r>
            <a:r>
              <a:rPr lang="he-IL" dirty="0" err="1"/>
              <a:t>ע:י</a:t>
            </a:r>
            <a:r>
              <a:rPr lang="he-IL" dirty="0"/>
              <a:t> </a:t>
            </a:r>
            <a:r>
              <a:rPr lang="en-US" dirty="0" err="1"/>
              <a:t>MQ_f</a:t>
            </a:r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55934-FE53-B54C-9F5E-86FE29345C7B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08347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355934-FE53-B54C-9F5E-86FE29345C7B}" type="slidenum">
              <a:rPr kumimoji="0" lang="en-I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I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80139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5B8C8-99CD-409B-8629-9EE79B7105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2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2EBDE-9A00-BAE6-EF72-1FEFC225F0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E6249A-C886-E7C3-B4FB-F51DBC9A2D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AC831-8CF7-B1E2-8C40-DE0C1435C5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4DE76C-1A2D-3782-4391-D6098F181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99A17-70EF-1822-1304-E70679F87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32866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55ACA-DFE7-040C-8C7E-E7FD06D5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676748-F104-F4D6-9993-83174EAA2F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3EB222-80A5-FD9E-6466-871368CE2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0017D1-64CE-24F9-2CDB-72B176FAE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31C5AB-BC08-DC20-30F4-3747D89489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48962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A4CA07-3F24-5B9F-437E-39CC49B7FF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AA0529-18A2-649E-A717-F46BFB344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AA48E9-59CF-0D66-1540-CCD22CF7C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F356A-E469-5CD0-6D3C-38D87B4ED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CDE0EB-6FCD-A9DE-4CC3-50FDC50B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28853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52024-593B-9E08-74C5-77E52E3CD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C51E12-00B0-0952-A033-6F9499CFAC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0189-A718-77B7-A49B-37052084F1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2567E-A380-B6B0-8FA4-EA8407C8E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7002A8-6D19-5102-BEA2-A5CDAF6F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43179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387C6-511C-F87D-4E48-E5627C9356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D66907-54D9-4DCF-BD62-7B5786B95E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123F92-4A93-7F7D-CB5B-7425B6EE5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781EE4-C4EE-1BF5-3DDC-8E61EC88C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19BC55-C799-3F65-4873-C21FEF62D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160094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75F7-6FE2-D4C7-1E16-FE435F6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326B-185B-BE7B-E06F-045F6D36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0BA36-534D-AD81-98E5-1AC89B2B6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54B-311B-97B7-E057-B781AD4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345D-4492-5FAF-1462-57E63AF1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D060-80F5-CFFA-655C-39A8519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75219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C616-0EB8-236B-AD88-EAA668A7E0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2DA7D-FB1F-AD62-EB3B-4E03012EDC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7BB80E-FD67-6D16-9F1E-6046F52D35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8EE7E1-9894-37B4-8A9D-C3C5156E46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332B68-9B2A-0A3D-DCB0-D7B723BCDAC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6D7A3BE-163E-8A89-5BF2-D1AA75E6B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32175C4-9F1A-7EC6-CB0F-9AABEB37C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883F5F-1405-9B94-1C4A-F144F9D35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610323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ADD4CA-C29D-6DD5-EE5D-39833895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515EDEB-6133-245C-92A0-4DC09885F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B374883-FFA5-FAEB-C2EC-C17CCF5C89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9C2882-2391-B305-1F72-95D26AE0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427986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50715E-A5DD-9E64-1E0B-A18C77465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CA4E19-3C73-AC3F-DFDE-F9B72896A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159FAF-1554-7B47-D67E-529FC332C8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307937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9F514-866A-4842-BB70-D3C9941166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BFCC7-A9BE-6374-9DD2-595B3ADAEE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887903-CEBA-9F03-694A-3F8B2CFA2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D43D14-82F5-84B3-E0DB-730B4283F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DC4C2B-2294-0523-4FF1-799F86948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3328F9-02C5-0785-B88A-F4A8BFCED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6363562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96FE2-CC7C-984C-B292-E77E26AD6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090D98-6F96-7D5A-AF4A-21186F5E049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9EC254-9B4C-3B32-1850-7EED34F3FA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B0E63B-3C76-6468-F185-4158EA0ED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B6D3B2-205D-8530-7FDD-BAD1CCD6D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B432C-DE7B-4C6A-7E8C-9CBDA11F1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071527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5013BFD-482F-5457-A1C6-C2112E729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CA8904-7104-F915-E86D-8A06986D91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54B2BA-7325-B7D9-2F47-988C1312E8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5A2A8D-2AFD-413E-94AC-F1D884104E89}" type="datetimeFigureOut">
              <a:rPr lang="en-IL" smtClean="0"/>
              <a:t>14/08/2023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C325D9-94AF-8FFE-460D-53F7CC0680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0BB6E-D184-639E-FDE3-9DD7A4D9B7C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335711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7" Type="http://schemas.openxmlformats.org/officeDocument/2006/relationships/image" Target="../media/image34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5.png"/><Relationship Id="rId5" Type="http://schemas.openxmlformats.org/officeDocument/2006/relationships/image" Target="../media/image1113.png"/><Relationship Id="rId4" Type="http://schemas.openxmlformats.org/officeDocument/2006/relationships/image" Target="../media/image10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3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0.png"/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7" Type="http://schemas.openxmlformats.org/officeDocument/2006/relationships/image" Target="../media/image430.png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0.png"/><Relationship Id="rId5" Type="http://schemas.openxmlformats.org/officeDocument/2006/relationships/image" Target="../media/image410.png"/><Relationship Id="rId4" Type="http://schemas.openxmlformats.org/officeDocument/2006/relationships/image" Target="../media/image40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image" Target="../media/image18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31.png"/><Relationship Id="rId5" Type="http://schemas.openxmlformats.org/officeDocument/2006/relationships/image" Target="../media/image182.png"/><Relationship Id="rId4" Type="http://schemas.openxmlformats.org/officeDocument/2006/relationships/image" Target="../media/image18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1.png"/><Relationship Id="rId2" Type="http://schemas.openxmlformats.org/officeDocument/2006/relationships/image" Target="../media/image187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2.png"/><Relationship Id="rId2" Type="http://schemas.openxmlformats.org/officeDocument/2006/relationships/image" Target="../media/image1891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1.png"/><Relationship Id="rId2" Type="http://schemas.openxmlformats.org/officeDocument/2006/relationships/image" Target="../media/image19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2.png"/><Relationship Id="rId2" Type="http://schemas.openxmlformats.org/officeDocument/2006/relationships/image" Target="../media/image194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71.png"/><Relationship Id="rId4" Type="http://schemas.openxmlformats.org/officeDocument/2006/relationships/image" Target="../media/image196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0.png"/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5.png"/><Relationship Id="rId4" Type="http://schemas.openxmlformats.org/officeDocument/2006/relationships/image" Target="../media/image5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5.png"/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5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5.png"/><Relationship Id="rId5" Type="http://schemas.openxmlformats.org/officeDocument/2006/relationships/image" Target="../media/image1113.png"/><Relationship Id="rId4" Type="http://schemas.openxmlformats.org/officeDocument/2006/relationships/image" Target="../media/image10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0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4.png"/><Relationship Id="rId2" Type="http://schemas.openxmlformats.org/officeDocument/2006/relationships/image" Target="../media/image13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3.png"/><Relationship Id="rId4" Type="http://schemas.openxmlformats.org/officeDocument/2006/relationships/image" Target="../media/image151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1.png"/><Relationship Id="rId3" Type="http://schemas.openxmlformats.org/officeDocument/2006/relationships/image" Target="../media/image1813.png"/><Relationship Id="rId7" Type="http://schemas.openxmlformats.org/officeDocument/2006/relationships/image" Target="../media/image2312.png"/><Relationship Id="rId2" Type="http://schemas.openxmlformats.org/officeDocument/2006/relationships/image" Target="../media/image17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11.png"/><Relationship Id="rId5" Type="http://schemas.openxmlformats.org/officeDocument/2006/relationships/image" Target="../media/image2112.png"/><Relationship Id="rId4" Type="http://schemas.openxmlformats.org/officeDocument/2006/relationships/image" Target="../media/image19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image" Target="../media/image198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0.png"/><Relationship Id="rId2" Type="http://schemas.openxmlformats.org/officeDocument/2006/relationships/image" Target="../media/image25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12.png"/><Relationship Id="rId13" Type="http://schemas.openxmlformats.org/officeDocument/2006/relationships/image" Target="../media/image3810.png"/><Relationship Id="rId3" Type="http://schemas.openxmlformats.org/officeDocument/2006/relationships/image" Target="../media/image2830.png"/><Relationship Id="rId7" Type="http://schemas.openxmlformats.org/officeDocument/2006/relationships/image" Target="../media/image324.png"/><Relationship Id="rId12" Type="http://schemas.openxmlformats.org/officeDocument/2006/relationships/image" Target="../media/image3710.png"/><Relationship Id="rId2" Type="http://schemas.openxmlformats.org/officeDocument/2006/relationships/image" Target="../media/image27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10.png"/><Relationship Id="rId11" Type="http://schemas.openxmlformats.org/officeDocument/2006/relationships/image" Target="../media/image362.png"/><Relationship Id="rId5" Type="http://schemas.openxmlformats.org/officeDocument/2006/relationships/image" Target="../media/image305.png"/><Relationship Id="rId15" Type="http://schemas.openxmlformats.org/officeDocument/2006/relationships/image" Target="../media/image402.png"/><Relationship Id="rId10" Type="http://schemas.openxmlformats.org/officeDocument/2006/relationships/image" Target="../media/image351.png"/><Relationship Id="rId4" Type="http://schemas.openxmlformats.org/officeDocument/2006/relationships/image" Target="../media/image2910.png"/><Relationship Id="rId9" Type="http://schemas.openxmlformats.org/officeDocument/2006/relationships/image" Target="../media/image342.png"/><Relationship Id="rId14" Type="http://schemas.openxmlformats.org/officeDocument/2006/relationships/image" Target="../media/image3910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slide" Target="slide32.xml"/><Relationship Id="rId3" Type="http://schemas.openxmlformats.org/officeDocument/2006/relationships/image" Target="../media/image4220.png"/><Relationship Id="rId7" Type="http://schemas.openxmlformats.org/officeDocument/2006/relationships/image" Target="../media/image462.png"/><Relationship Id="rId2" Type="http://schemas.openxmlformats.org/officeDocument/2006/relationships/image" Target="../media/image4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0.png"/><Relationship Id="rId5" Type="http://schemas.openxmlformats.org/officeDocument/2006/relationships/image" Target="../media/image4400.png"/><Relationship Id="rId4" Type="http://schemas.openxmlformats.org/officeDocument/2006/relationships/image" Target="../media/image4300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1.png"/><Relationship Id="rId2" Type="http://schemas.openxmlformats.org/officeDocument/2006/relationships/image" Target="../media/image198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1.png"/><Relationship Id="rId2" Type="http://schemas.openxmlformats.org/officeDocument/2006/relationships/image" Target="../media/image47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2.png"/><Relationship Id="rId4" Type="http://schemas.openxmlformats.org/officeDocument/2006/relationships/image" Target="../media/image49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0.png"/><Relationship Id="rId5" Type="http://schemas.openxmlformats.org/officeDocument/2006/relationships/image" Target="../media/image9.png"/><Relationship Id="rId4" Type="http://schemas.openxmlformats.org/officeDocument/2006/relationships/image" Target="../media/image9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2.png"/><Relationship Id="rId13" Type="http://schemas.openxmlformats.org/officeDocument/2006/relationships/image" Target="../media/image622.png"/><Relationship Id="rId3" Type="http://schemas.openxmlformats.org/officeDocument/2006/relationships/image" Target="../media/image5200.png"/><Relationship Id="rId7" Type="http://schemas.openxmlformats.org/officeDocument/2006/relationships/image" Target="../media/image562.png"/><Relationship Id="rId12" Type="http://schemas.openxmlformats.org/officeDocument/2006/relationships/image" Target="../media/image616.png"/><Relationship Id="rId2" Type="http://schemas.openxmlformats.org/officeDocument/2006/relationships/image" Target="../media/image5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0.png"/><Relationship Id="rId11" Type="http://schemas.openxmlformats.org/officeDocument/2006/relationships/image" Target="../media/image600.png"/><Relationship Id="rId5" Type="http://schemas.openxmlformats.org/officeDocument/2006/relationships/image" Target="../media/image542.png"/><Relationship Id="rId10" Type="http://schemas.openxmlformats.org/officeDocument/2006/relationships/image" Target="../media/image5900.png"/><Relationship Id="rId4" Type="http://schemas.openxmlformats.org/officeDocument/2006/relationships/image" Target="../media/image5300.png"/><Relationship Id="rId9" Type="http://schemas.openxmlformats.org/officeDocument/2006/relationships/image" Target="../media/image58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3.png"/><Relationship Id="rId3" Type="http://schemas.openxmlformats.org/officeDocument/2006/relationships/image" Target="../media/image641.png"/><Relationship Id="rId2" Type="http://schemas.openxmlformats.org/officeDocument/2006/relationships/image" Target="../media/image6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6.png"/><Relationship Id="rId5" Type="http://schemas.openxmlformats.org/officeDocument/2006/relationships/image" Target="../media/image662.png"/><Relationship Id="rId10" Type="http://schemas.openxmlformats.org/officeDocument/2006/relationships/image" Target="../media/image55.png"/><Relationship Id="rId4" Type="http://schemas.openxmlformats.org/officeDocument/2006/relationships/image" Target="../media/image652.png"/><Relationship Id="rId9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1.png"/><Relationship Id="rId7" Type="http://schemas.openxmlformats.org/officeDocument/2006/relationships/image" Target="../media/image214.png"/><Relationship Id="rId2" Type="http://schemas.openxmlformats.org/officeDocument/2006/relationships/image" Target="../media/image6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2.png"/><Relationship Id="rId5" Type="http://schemas.openxmlformats.org/officeDocument/2006/relationships/image" Target="../media/image716.png"/><Relationship Id="rId4" Type="http://schemas.openxmlformats.org/officeDocument/2006/relationships/image" Target="../media/image70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741.png"/><Relationship Id="rId7" Type="http://schemas.openxmlformats.org/officeDocument/2006/relationships/image" Target="../media/image782.png"/><Relationship Id="rId2" Type="http://schemas.openxmlformats.org/officeDocument/2006/relationships/image" Target="../media/image7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6.png"/><Relationship Id="rId5" Type="http://schemas.openxmlformats.org/officeDocument/2006/relationships/image" Target="../media/image762.png"/><Relationship Id="rId4" Type="http://schemas.openxmlformats.org/officeDocument/2006/relationships/image" Target="../media/image751.png"/><Relationship Id="rId9" Type="http://schemas.openxmlformats.org/officeDocument/2006/relationships/image" Target="../media/image8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1F75E4-0E15-4BD7-8E27-48C1A2111404}"/>
                  </a:ext>
                </a:extLst>
              </p:cNvPr>
              <p:cNvSpPr>
                <a:spLocks noGrp="1"/>
              </p:cNvSpPr>
              <p:nvPr>
                <p:ph type="ctr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lang="en-US" sz="4900" b="1" dirty="0">
                    <a:solidFill>
                      <a:schemeClr val="tx1"/>
                    </a:solidFill>
                  </a:rPr>
                  <a:t>GT03: Group Testing for general </a:t>
                </a:r>
                <a14:m>
                  <m:oMath xmlns:m="http://schemas.openxmlformats.org/officeDocument/2006/math">
                    <m:r>
                      <a:rPr lang="en-US" sz="49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br>
                  <a:rPr lang="en-US" sz="4900" b="1" dirty="0">
                    <a:solidFill>
                      <a:schemeClr val="tx1"/>
                    </a:solidFill>
                  </a:rPr>
                </a:br>
                <a:r>
                  <a:rPr lang="en-US" sz="4900" b="1" dirty="0">
                    <a:solidFill>
                      <a:schemeClr val="tx1"/>
                    </a:solidFill>
                  </a:rPr>
                  <a:t>Non-adaptive randomized algorithm</a:t>
                </a:r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E1F75E4-0E15-4BD7-8E27-48C1A211140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blipFill>
                <a:blip r:embed="rId2"/>
                <a:stretch>
                  <a:fillRect b="-10714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ubtitle 4">
            <a:extLst>
              <a:ext uri="{FF2B5EF4-FFF2-40B4-BE49-F238E27FC236}">
                <a16:creationId xmlns:a16="http://schemas.microsoft.com/office/drawing/2014/main" id="{A3F8A2E4-5E35-B3B2-F0E0-4F303902C9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Bounds on the number of tests in non-adaptive randomized  Group Testing*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EB1449-661E-6E86-B65C-A429794D9644}"/>
              </a:ext>
            </a:extLst>
          </p:cNvPr>
          <p:cNvSpPr txBox="1"/>
          <p:nvPr/>
        </p:nvSpPr>
        <p:spPr>
          <a:xfrm>
            <a:off x="541867" y="6188597"/>
            <a:ext cx="10884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1200" dirty="0"/>
              <a:t>[*]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12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12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1200" dirty="0">
                <a:latin typeface="Times New Roman" panose="02020603050405020304" pitchFamily="18" charset="0"/>
              </a:rPr>
              <a:t>t</a:t>
            </a:r>
            <a:r>
              <a:rPr lang="en-US" sz="12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Cyprus, January 20-24, Proceedings, volume 12011 of Lecture Notes in Computer Science, pages 101–112. Springer, 2020</a:t>
            </a:r>
            <a:endParaRPr lang="en-IL" sz="1200" dirty="0"/>
          </a:p>
        </p:txBody>
      </p:sp>
    </p:spTree>
    <p:extLst>
      <p:ext uri="{BB962C8B-B14F-4D97-AF65-F5344CB8AC3E}">
        <p14:creationId xmlns:p14="http://schemas.microsoft.com/office/powerpoint/2010/main" val="10965266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33386-D2FD-B110-3D96-66DB0570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deterministic algorithm – existence proof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2B36C9-6A18-EF08-435C-AC37FC62B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698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 we can build a test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such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that such matrix exists, we need to prove that: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2B36C9-6A18-EF08-435C-AC37FC62B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698" y="1690688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1C88C66-B65D-0F0A-DD88-957B9D7AF1E0}"/>
                  </a:ext>
                </a:extLst>
              </p:cNvPr>
              <p:cNvSpPr/>
              <p:nvPr/>
            </p:nvSpPr>
            <p:spPr>
              <a:xfrm>
                <a:off x="941794" y="2643069"/>
                <a:ext cx="9816575" cy="7859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…,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1C88C66-B65D-0F0A-DD88-957B9D7AF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4" y="2643069"/>
                <a:ext cx="9816575" cy="7859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1EBF989C-B2D8-DCB6-5F35-A310283A11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8312792"/>
                  </p:ext>
                </p:extLst>
              </p:nvPr>
            </p:nvGraphicFramePr>
            <p:xfrm>
              <a:off x="7927800" y="4706392"/>
              <a:ext cx="4050565" cy="20367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92471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52758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92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5265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5528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303057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5482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8987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51273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670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51273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1EBF989C-B2D8-DCB6-5F35-A310283A11A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78312792"/>
                  </p:ext>
                </p:extLst>
              </p:nvPr>
            </p:nvGraphicFramePr>
            <p:xfrm>
              <a:off x="7927800" y="4706392"/>
              <a:ext cx="4050565" cy="20367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92471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52758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92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5265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5528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303057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5482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8987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9649" t="-7813" r="-814035" b="-42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72414" t="-7813" r="-481034" b="-42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52000" t="-7813" r="-286000" b="-42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670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6BE0E25A-A28C-9AB2-2172-2A2BD3BBCEB2}"/>
                  </a:ext>
                </a:extLst>
              </p:cNvPr>
              <p:cNvSpPr/>
              <p:nvPr/>
            </p:nvSpPr>
            <p:spPr>
              <a:xfrm>
                <a:off x="10134451" y="4175006"/>
                <a:ext cx="1775901" cy="412749"/>
              </a:xfrm>
              <a:prstGeom prst="wedgeRoundRectCallout">
                <a:avLst>
                  <a:gd name="adj1" fmla="val -82337"/>
                  <a:gd name="adj2" fmla="val 1024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6BE0E25A-A28C-9AB2-2172-2A2BD3BBC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51" y="4175006"/>
                <a:ext cx="1775901" cy="412749"/>
              </a:xfrm>
              <a:prstGeom prst="wedgeRoundRectCallout">
                <a:avLst>
                  <a:gd name="adj1" fmla="val -82337"/>
                  <a:gd name="adj2" fmla="val 1024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FAD1F6-B2D3-E75A-CEB9-6F15D2A7691F}"/>
              </a:ext>
            </a:extLst>
          </p:cNvPr>
          <p:cNvSpPr/>
          <p:nvPr/>
        </p:nvSpPr>
        <p:spPr>
          <a:xfrm>
            <a:off x="708078" y="2230319"/>
            <a:ext cx="1451106" cy="606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A: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262A31-012B-22C5-CA58-56A37BAE92FD}"/>
                  </a:ext>
                </a:extLst>
              </p:cNvPr>
              <p:cNvSpPr/>
              <p:nvPr/>
            </p:nvSpPr>
            <p:spPr>
              <a:xfrm>
                <a:off x="941794" y="4271765"/>
                <a:ext cx="3030997" cy="7859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262A31-012B-22C5-CA58-56A37BAE9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4" y="4271765"/>
                <a:ext cx="3030997" cy="7859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30726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0233386-D2FD-B110-3D96-66DB0570C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deterministic algorithm – existence proof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2B36C9-6A18-EF08-435C-AC37FC62B68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3698" y="1690688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Suppose we can build a test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of size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such that: 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To prove that such matrix exists, we need to prove that: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5" name="Content Placeholder 4">
                <a:extLst>
                  <a:ext uri="{FF2B5EF4-FFF2-40B4-BE49-F238E27FC236}">
                    <a16:creationId xmlns:a16="http://schemas.microsoft.com/office/drawing/2014/main" id="{A32B36C9-6A18-EF08-435C-AC37FC62B6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3698" y="1690688"/>
                <a:ext cx="10515600" cy="4351338"/>
              </a:xfrm>
              <a:blipFill>
                <a:blip r:embed="rId2"/>
                <a:stretch>
                  <a:fillRect l="-1043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1C88C66-B65D-0F0A-DD88-957B9D7AF1E0}"/>
                  </a:ext>
                </a:extLst>
              </p:cNvPr>
              <p:cNvSpPr/>
              <p:nvPr/>
            </p:nvSpPr>
            <p:spPr>
              <a:xfrm>
                <a:off x="941794" y="2643069"/>
                <a:ext cx="9816575" cy="7859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…,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∀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∉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,…, </m:t>
                              </m:r>
                              <m:sSub>
                                <m:sSub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e>
                                <m:sub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∃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∈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1, …, </m:t>
                              </m:r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=…=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=0 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0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31C88C66-B65D-0F0A-DD88-957B9D7AF1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4" y="2643069"/>
                <a:ext cx="9816575" cy="7859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1EBF989C-B2D8-DCB6-5F35-A310283A11A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7800" y="4706392"/>
              <a:ext cx="4050565" cy="20367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92471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52758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92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5265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5528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303057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5482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8987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51273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670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51273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1EBF989C-B2D8-DCB6-5F35-A310283A11A5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927800" y="4706392"/>
              <a:ext cx="4050565" cy="203674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92471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52758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92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5265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5528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303057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5482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8987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9649" t="-7813" r="-814035" b="-42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72414" t="-7813" r="-481034" b="-42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52000" t="-7813" r="-286000" b="-4265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6706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6BE0E25A-A28C-9AB2-2172-2A2BD3BBCEB2}"/>
                  </a:ext>
                </a:extLst>
              </p:cNvPr>
              <p:cNvSpPr/>
              <p:nvPr/>
            </p:nvSpPr>
            <p:spPr>
              <a:xfrm>
                <a:off x="10134451" y="4175006"/>
                <a:ext cx="1775901" cy="412749"/>
              </a:xfrm>
              <a:prstGeom prst="wedgeRoundRectCallout">
                <a:avLst>
                  <a:gd name="adj1" fmla="val -82337"/>
                  <a:gd name="adj2" fmla="val 102438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6BE0E25A-A28C-9AB2-2172-2A2BD3BBCE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4451" y="4175006"/>
                <a:ext cx="1775901" cy="412749"/>
              </a:xfrm>
              <a:prstGeom prst="wedgeRoundRectCallout">
                <a:avLst>
                  <a:gd name="adj1" fmla="val -82337"/>
                  <a:gd name="adj2" fmla="val 102438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2FAD1F6-B2D3-E75A-CEB9-6F15D2A7691F}"/>
              </a:ext>
            </a:extLst>
          </p:cNvPr>
          <p:cNvSpPr/>
          <p:nvPr/>
        </p:nvSpPr>
        <p:spPr>
          <a:xfrm>
            <a:off x="708078" y="2230319"/>
            <a:ext cx="1451106" cy="60626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A: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262A31-012B-22C5-CA58-56A37BAE92FD}"/>
                  </a:ext>
                </a:extLst>
              </p:cNvPr>
              <p:cNvSpPr/>
              <p:nvPr/>
            </p:nvSpPr>
            <p:spPr>
              <a:xfrm>
                <a:off x="941794" y="4271765"/>
                <a:ext cx="3030997" cy="7859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16262A31-012B-22C5-CA58-56A37BAE92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794" y="4271765"/>
                <a:ext cx="3030997" cy="78593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5963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54C3-6920-2473-2971-A5997054D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deterministic algorithm – existence proof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3489313-5EFE-518F-436F-F516DFA43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636" y="2083654"/>
            <a:ext cx="11820525" cy="3657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A00DE49-B9A4-E87E-D89A-DF79B312F8A0}"/>
                  </a:ext>
                </a:extLst>
              </p:cNvPr>
              <p:cNvSpPr/>
              <p:nvPr/>
            </p:nvSpPr>
            <p:spPr>
              <a:xfrm>
                <a:off x="4176200" y="5593589"/>
                <a:ext cx="3030997" cy="785931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9A00DE49-B9A4-E87E-D89A-DF79B312F8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6200" y="5593589"/>
                <a:ext cx="3030997" cy="785931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10632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DDC8D57-63F5-32BB-5F61-CCB5A2365E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Non-adaptive random MC algorithm for general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DDC8D57-63F5-32BB-5F61-CCB5A2365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4EAB2-F450-30B2-D323-A81E16DD5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158719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55473" y="3817159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22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314546"/>
                  </p:ext>
                </p:extLst>
              </p:nvPr>
            </p:nvGraphicFramePr>
            <p:xfrm>
              <a:off x="7655473" y="3817159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571" t="-5263" r="-785714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7857" t="-5263" r="-471429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304" t="-5263" r="-295652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730294" y="1537039"/>
                <a:ext cx="11046442" cy="2169656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8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if for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that contains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but does not contain any of the defective items.</a:t>
                </a:r>
                <a:endParaRPr lang="en-IL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4" y="1537039"/>
                <a:ext cx="11046442" cy="2169656"/>
              </a:xfrm>
              <a:prstGeom prst="roundRect">
                <a:avLst/>
              </a:prstGeom>
              <a:blipFill>
                <a:blip r:embed="rId4"/>
                <a:stretch>
                  <a:fillRect l="-115"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202519" y="3411136"/>
                <a:ext cx="6541678" cy="228275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9" y="3411136"/>
                <a:ext cx="6541678" cy="2282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730294" y="6204419"/>
                <a:ext cx="5756423" cy="466405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4" y="6204419"/>
                <a:ext cx="5756423" cy="466405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10">
                <a:extLst>
                  <a:ext uri="{FF2B5EF4-FFF2-40B4-BE49-F238E27FC236}">
                    <a16:creationId xmlns:a16="http://schemas.microsoft.com/office/drawing/2014/main" id="{310B6C29-2FCD-98E8-1B07-6CAB290969FC}"/>
                  </a:ext>
                </a:extLst>
              </p:cNvPr>
              <p:cNvSpPr/>
              <p:nvPr/>
            </p:nvSpPr>
            <p:spPr>
              <a:xfrm>
                <a:off x="6744197" y="3287548"/>
                <a:ext cx="5394481" cy="466405"/>
              </a:xfrm>
              <a:prstGeom prst="wedgeRoundRectCallout">
                <a:avLst>
                  <a:gd name="adj1" fmla="val 1018"/>
                  <a:gd name="adj2" fmla="val 7003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Assume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set of defectives </a:t>
                </a:r>
              </a:p>
            </p:txBody>
          </p:sp>
        </mc:Choice>
        <mc:Fallback xmlns="">
          <p:sp>
            <p:nvSpPr>
              <p:cNvPr id="3" name="Rounded Rectangular Callout 10">
                <a:extLst>
                  <a:ext uri="{FF2B5EF4-FFF2-40B4-BE49-F238E27FC236}">
                    <a16:creationId xmlns:a16="http://schemas.microsoft.com/office/drawing/2014/main" id="{310B6C29-2FCD-98E8-1B07-6CAB29096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4197" y="3287548"/>
                <a:ext cx="5394481" cy="466405"/>
              </a:xfrm>
              <a:prstGeom prst="wedgeRoundRectCallout">
                <a:avLst>
                  <a:gd name="adj1" fmla="val 1018"/>
                  <a:gd name="adj2" fmla="val 70033"/>
                  <a:gd name="adj3" fmla="val 16667"/>
                </a:avLst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7718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6F0-76C8-3DA5-A562-8E9061F3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E76583E-5702-6167-DBC6-52A318589743}"/>
                  </a:ext>
                </a:extLst>
              </p:cNvPr>
              <p:cNvSpPr/>
              <p:nvPr/>
            </p:nvSpPr>
            <p:spPr>
              <a:xfrm>
                <a:off x="1341523" y="1491917"/>
                <a:ext cx="2520615" cy="914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=3−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𝑀𝐶𝑙𝑎𝑢𝑠𝑒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E76583E-5702-6167-DBC6-52A318589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23" y="1491917"/>
                <a:ext cx="2520615" cy="9144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E73CBE5-7401-03E1-90C2-F427956C924A}"/>
                  </a:ext>
                </a:extLst>
              </p:cNvPr>
              <p:cNvSpPr/>
              <p:nvPr/>
            </p:nvSpPr>
            <p:spPr>
              <a:xfrm>
                <a:off x="4365460" y="1491917"/>
                <a:ext cx="4271212" cy="914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E73CBE5-7401-03E1-90C2-F427956C9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0" y="1491917"/>
                <a:ext cx="4271212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860A5E6-FAD9-BD42-79EE-4006FEB2BA96}"/>
                  </a:ext>
                </a:extLst>
              </p:cNvPr>
              <p:cNvSpPr/>
              <p:nvPr/>
            </p:nvSpPr>
            <p:spPr>
              <a:xfrm>
                <a:off x="8019048" y="2869532"/>
                <a:ext cx="3182353" cy="1816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Teacher/Oracle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860A5E6-FAD9-BD42-79EE-4006FEB2B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48" y="2869532"/>
                <a:ext cx="3182353" cy="18167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321CD42E-AB40-8204-1417-1AEEF3C4BB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978079"/>
                  </p:ext>
                </p:extLst>
              </p:nvPr>
            </p:nvGraphicFramePr>
            <p:xfrm>
              <a:off x="990599" y="2817480"/>
              <a:ext cx="3753844" cy="361058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14096">
                      <a:extLst>
                        <a:ext uri="{9D8B030D-6E8A-4147-A177-3AD203B41FA5}">
                          <a16:colId xmlns:a16="http://schemas.microsoft.com/office/drawing/2014/main" val="309841238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910748362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2146265101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8634534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157660065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622260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342437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2694342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029509932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203020288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096022958"/>
                        </a:ext>
                      </a:extLst>
                    </a:gridCol>
                  </a:tblGrid>
                  <a:tr h="371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300310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384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019291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955740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191594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51077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90513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07688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661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321CD42E-AB40-8204-1417-1AEEF3C4BB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51978079"/>
                  </p:ext>
                </p:extLst>
              </p:nvPr>
            </p:nvGraphicFramePr>
            <p:xfrm>
              <a:off x="990599" y="2817480"/>
              <a:ext cx="3753844" cy="361058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14096">
                      <a:extLst>
                        <a:ext uri="{9D8B030D-6E8A-4147-A177-3AD203B41FA5}">
                          <a16:colId xmlns:a16="http://schemas.microsoft.com/office/drawing/2014/main" val="309841238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910748362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2146265101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8634534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157660065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622260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342437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2694342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029509932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203020288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09602295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1923" t="-952" r="-1090385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103922" t="-952" r="-1011765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952" r="-892308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952" r="-792308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407843" t="-952" r="-707843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498077" t="-952" r="-594231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609804" t="-952" r="-505882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696154" t="-952" r="-396154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796154" t="-952" r="-296154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613158" t="-952" r="-102632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300310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384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019291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955740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191594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51077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90513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07688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6615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382EB-A465-85C3-E163-40396864406F}"/>
              </a:ext>
            </a:extLst>
          </p:cNvPr>
          <p:cNvSpPr/>
          <p:nvPr/>
        </p:nvSpPr>
        <p:spPr>
          <a:xfrm>
            <a:off x="4820653" y="4578014"/>
            <a:ext cx="1215189" cy="342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4,6,9,10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BDA32-7404-F21D-DCAA-8E69B5A49729}"/>
              </a:ext>
            </a:extLst>
          </p:cNvPr>
          <p:cNvSpPr/>
          <p:nvPr/>
        </p:nvSpPr>
        <p:spPr>
          <a:xfrm>
            <a:off x="4820653" y="5023181"/>
            <a:ext cx="1215189" cy="342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5,6,10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B4A9FA-DB0F-D651-62F2-A0969EB1506E}"/>
              </a:ext>
            </a:extLst>
          </p:cNvPr>
          <p:cNvSpPr/>
          <p:nvPr/>
        </p:nvSpPr>
        <p:spPr>
          <a:xfrm>
            <a:off x="4820652" y="5704971"/>
            <a:ext cx="1215189" cy="342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2,3,10</a:t>
            </a:r>
            <a:endParaRPr lang="en-IL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45DD9CC-2EF4-37E4-CE55-08AF6F001AE7}"/>
              </a:ext>
            </a:extLst>
          </p:cNvPr>
          <p:cNvSpPr/>
          <p:nvPr/>
        </p:nvSpPr>
        <p:spPr>
          <a:xfrm>
            <a:off x="6244389" y="4622772"/>
            <a:ext cx="138364" cy="14251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1B12BD5-73C8-6A42-1B51-7EEF3BDE7F97}"/>
                  </a:ext>
                </a:extLst>
              </p:cNvPr>
              <p:cNvSpPr/>
              <p:nvPr/>
            </p:nvSpPr>
            <p:spPr>
              <a:xfrm>
                <a:off x="8909383" y="4908201"/>
                <a:ext cx="1690437" cy="8542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Remain with: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1B12BD5-73C8-6A42-1B51-7EEF3BDE7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09383" y="4908201"/>
                <a:ext cx="1690437" cy="8542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EB3A90-5F6C-1796-CBEA-070A54AE065F}"/>
                  </a:ext>
                </a:extLst>
              </p:cNvPr>
              <p:cNvSpPr/>
              <p:nvPr/>
            </p:nvSpPr>
            <p:spPr>
              <a:xfrm>
                <a:off x="8498307" y="5865144"/>
                <a:ext cx="2703094" cy="8542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This matrix is: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1,7,8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𝑑𝑖𝑠𝑗𝑢𝑛𝑐𝑡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A5EB3A90-5F6C-1796-CBEA-070A54AE065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8307" y="5865144"/>
                <a:ext cx="2703094" cy="85424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8291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286F0-76C8-3DA5-A562-8E9061F30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E76583E-5702-6167-DBC6-52A318589743}"/>
                  </a:ext>
                </a:extLst>
              </p:cNvPr>
              <p:cNvSpPr/>
              <p:nvPr/>
            </p:nvSpPr>
            <p:spPr>
              <a:xfrm>
                <a:off x="1341523" y="1491917"/>
                <a:ext cx="2520615" cy="914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=3−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𝑀𝐶𝑙𝑎𝑢𝑠𝑒</m:t>
                      </m:r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𝑊𝑖𝑡h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=10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E76583E-5702-6167-DBC6-52A318589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523" y="1491917"/>
                <a:ext cx="2520615" cy="91440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E73CBE5-7401-03E1-90C2-F427956C924A}"/>
                  </a:ext>
                </a:extLst>
              </p:cNvPr>
              <p:cNvSpPr/>
              <p:nvPr/>
            </p:nvSpPr>
            <p:spPr>
              <a:xfrm>
                <a:off x="4365460" y="1491917"/>
                <a:ext cx="4271212" cy="9144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3E73CBE5-7401-03E1-90C2-F427956C92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5460" y="1491917"/>
                <a:ext cx="4271212" cy="91440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860A5E6-FAD9-BD42-79EE-4006FEB2BA96}"/>
                  </a:ext>
                </a:extLst>
              </p:cNvPr>
              <p:cNvSpPr/>
              <p:nvPr/>
            </p:nvSpPr>
            <p:spPr>
              <a:xfrm>
                <a:off x="8019048" y="2869532"/>
                <a:ext cx="3182353" cy="1816768"/>
              </a:xfrm>
              <a:prstGeom prst="ellipse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Teacher/Oracle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i="1" dirty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 dirty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B860A5E6-FAD9-BD42-79EE-4006FEB2BA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19048" y="2869532"/>
                <a:ext cx="3182353" cy="18167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321CD42E-AB40-8204-1417-1AEEF3C4BB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702228"/>
                  </p:ext>
                </p:extLst>
              </p:nvPr>
            </p:nvGraphicFramePr>
            <p:xfrm>
              <a:off x="990599" y="2817480"/>
              <a:ext cx="3753844" cy="361058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14096">
                      <a:extLst>
                        <a:ext uri="{9D8B030D-6E8A-4147-A177-3AD203B41FA5}">
                          <a16:colId xmlns:a16="http://schemas.microsoft.com/office/drawing/2014/main" val="309841238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910748362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2146265101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8634534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157660065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622260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342437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2694342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029509932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203020288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096022958"/>
                        </a:ext>
                      </a:extLst>
                    </a:gridCol>
                  </a:tblGrid>
                  <a:tr h="37131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dirty="0" smtClean="0">
                                        <a:latin typeface="Cambria Math" panose="02040503050406030204" pitchFamily="18" charset="0"/>
                                      </a:rPr>
                                      <m:t>x</m:t>
                                    </m:r>
                                  </m:e>
                                  <m:sub>
                                    <m:r>
                                      <a:rPr lang="en-US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IL" dirty="0"/>
                        </a:p>
                        <a:p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300310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384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019291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955740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191594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51077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90513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07688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66150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321CD42E-AB40-8204-1417-1AEEF3C4BBD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49702228"/>
                  </p:ext>
                </p:extLst>
              </p:nvPr>
            </p:nvGraphicFramePr>
            <p:xfrm>
              <a:off x="990599" y="2817480"/>
              <a:ext cx="3753844" cy="361058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14096">
                      <a:extLst>
                        <a:ext uri="{9D8B030D-6E8A-4147-A177-3AD203B41FA5}">
                          <a16:colId xmlns:a16="http://schemas.microsoft.com/office/drawing/2014/main" val="309841238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910748362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2146265101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8634534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157660065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622260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003424378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1269434234"/>
                        </a:ext>
                      </a:extLst>
                    </a:gridCol>
                    <a:gridCol w="314096">
                      <a:extLst>
                        <a:ext uri="{9D8B030D-6E8A-4147-A177-3AD203B41FA5}">
                          <a16:colId xmlns:a16="http://schemas.microsoft.com/office/drawing/2014/main" val="4029509932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203020288"/>
                        </a:ext>
                      </a:extLst>
                    </a:gridCol>
                    <a:gridCol w="463490">
                      <a:extLst>
                        <a:ext uri="{9D8B030D-6E8A-4147-A177-3AD203B41FA5}">
                          <a16:colId xmlns:a16="http://schemas.microsoft.com/office/drawing/2014/main" val="1096022958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1923" t="-952" r="-1090385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103922" t="-952" r="-1011765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200000" t="-952" r="-892308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300000" t="-952" r="-792308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407843" t="-952" r="-707843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498077" t="-952" r="-594231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609804" t="-952" r="-505882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696154" t="-952" r="-396154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796154" t="-952" r="-296154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5"/>
                          <a:stretch>
                            <a:fillRect l="-613158" t="-952" r="-102632" b="-47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65300310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514384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9019291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69557402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245191594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5107781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3890513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0407688"/>
                      </a:ext>
                    </a:extLst>
                  </a:tr>
                  <a:tr h="371313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  <a:endParaRPr lang="en-IL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8966150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B4382EB-A465-85C3-E163-40396864406F}"/>
              </a:ext>
            </a:extLst>
          </p:cNvPr>
          <p:cNvSpPr/>
          <p:nvPr/>
        </p:nvSpPr>
        <p:spPr>
          <a:xfrm>
            <a:off x="4820653" y="4578014"/>
            <a:ext cx="1215189" cy="342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4,6,9,10</a:t>
            </a:r>
            <a:endParaRPr lang="en-IL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FDBDA32-7404-F21D-DCAA-8E69B5A49729}"/>
              </a:ext>
            </a:extLst>
          </p:cNvPr>
          <p:cNvSpPr/>
          <p:nvPr/>
        </p:nvSpPr>
        <p:spPr>
          <a:xfrm>
            <a:off x="4820653" y="5023181"/>
            <a:ext cx="1215189" cy="342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5,6,10</a:t>
            </a:r>
            <a:endParaRPr lang="en-I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DB4A9FA-DB0F-D651-62F2-A0969EB1506E}"/>
              </a:ext>
            </a:extLst>
          </p:cNvPr>
          <p:cNvSpPr/>
          <p:nvPr/>
        </p:nvSpPr>
        <p:spPr>
          <a:xfrm>
            <a:off x="4820652" y="5704971"/>
            <a:ext cx="1215189" cy="34290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2,10</a:t>
            </a:r>
            <a:endParaRPr lang="en-IL" dirty="0"/>
          </a:p>
        </p:txBody>
      </p:sp>
      <p:sp>
        <p:nvSpPr>
          <p:cNvPr id="11" name="Right Brace 10">
            <a:extLst>
              <a:ext uri="{FF2B5EF4-FFF2-40B4-BE49-F238E27FC236}">
                <a16:creationId xmlns:a16="http://schemas.microsoft.com/office/drawing/2014/main" id="{145DD9CC-2EF4-37E4-CE55-08AF6F001AE7}"/>
              </a:ext>
            </a:extLst>
          </p:cNvPr>
          <p:cNvSpPr/>
          <p:nvPr/>
        </p:nvSpPr>
        <p:spPr>
          <a:xfrm>
            <a:off x="6244389" y="4622772"/>
            <a:ext cx="138364" cy="142510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1B12BD5-73C8-6A42-1B51-7EEF3BDE7F97}"/>
                  </a:ext>
                </a:extLst>
              </p:cNvPr>
              <p:cNvSpPr/>
              <p:nvPr/>
            </p:nvSpPr>
            <p:spPr>
              <a:xfrm>
                <a:off x="8271711" y="4908201"/>
                <a:ext cx="2328109" cy="8542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Remain with: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7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8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: Rounded Corners 11">
                <a:extLst>
                  <a:ext uri="{FF2B5EF4-FFF2-40B4-BE49-F238E27FC236}">
                    <a16:creationId xmlns:a16="http://schemas.microsoft.com/office/drawing/2014/main" id="{A1B12BD5-73C8-6A42-1B51-7EEF3BDE7F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1711" y="4908201"/>
                <a:ext cx="2328109" cy="8542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C36CEF3-221A-9CB1-A152-A9322F3D037D}"/>
                  </a:ext>
                </a:extLst>
              </p:cNvPr>
              <p:cNvSpPr/>
              <p:nvPr/>
            </p:nvSpPr>
            <p:spPr>
              <a:xfrm>
                <a:off x="8149392" y="5865144"/>
                <a:ext cx="2703094" cy="854242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This matrix is NOT: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10, 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1,7,8</m:t>
                              </m:r>
                            </m:e>
                          </m:d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𝑑𝑖𝑠𝑗𝑢𝑛𝑐𝑡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Rectangle: Rounded Corners 12">
                <a:extLst>
                  <a:ext uri="{FF2B5EF4-FFF2-40B4-BE49-F238E27FC236}">
                    <a16:creationId xmlns:a16="http://schemas.microsoft.com/office/drawing/2014/main" id="{5C36CEF3-221A-9CB1-A152-A9322F3D03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9392" y="5865144"/>
                <a:ext cx="2703094" cy="85424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0A98F8DB-F9EC-8DC1-2392-9456CFD6188D}"/>
              </a:ext>
            </a:extLst>
          </p:cNvPr>
          <p:cNvSpPr/>
          <p:nvPr/>
        </p:nvSpPr>
        <p:spPr>
          <a:xfrm>
            <a:off x="1000615" y="4586926"/>
            <a:ext cx="3264579" cy="333989"/>
          </a:xfrm>
          <a:prstGeom prst="rect">
            <a:avLst/>
          </a:prstGeom>
          <a:solidFill>
            <a:srgbClr val="385723">
              <a:alpha val="2902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EA0C457-7F22-9422-4050-2C48662BB7E9}"/>
              </a:ext>
            </a:extLst>
          </p:cNvPr>
          <p:cNvSpPr/>
          <p:nvPr/>
        </p:nvSpPr>
        <p:spPr>
          <a:xfrm>
            <a:off x="1000615" y="4934951"/>
            <a:ext cx="3264579" cy="397127"/>
          </a:xfrm>
          <a:prstGeom prst="rect">
            <a:avLst/>
          </a:prstGeom>
          <a:solidFill>
            <a:srgbClr val="385723">
              <a:alpha val="2902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7217045-3EC1-A89E-EB47-2E72D84A380E}"/>
              </a:ext>
            </a:extLst>
          </p:cNvPr>
          <p:cNvSpPr/>
          <p:nvPr/>
        </p:nvSpPr>
        <p:spPr>
          <a:xfrm>
            <a:off x="1000615" y="5704971"/>
            <a:ext cx="3264579" cy="333989"/>
          </a:xfrm>
          <a:prstGeom prst="rect">
            <a:avLst/>
          </a:prstGeom>
          <a:solidFill>
            <a:srgbClr val="385723">
              <a:alpha val="29020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08611C-729C-574D-0BC9-DB8034DE2C1B}"/>
              </a:ext>
            </a:extLst>
          </p:cNvPr>
          <p:cNvSpPr/>
          <p:nvPr/>
        </p:nvSpPr>
        <p:spPr>
          <a:xfrm>
            <a:off x="1636295" y="4609416"/>
            <a:ext cx="294773" cy="722661"/>
          </a:xfrm>
          <a:prstGeom prst="rect">
            <a:avLst/>
          </a:prstGeom>
          <a:solidFill>
            <a:srgbClr val="4472C4">
              <a:alpha val="45098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C34991A-FB8B-E498-239C-E2E14541F1DD}"/>
              </a:ext>
            </a:extLst>
          </p:cNvPr>
          <p:cNvSpPr/>
          <p:nvPr/>
        </p:nvSpPr>
        <p:spPr>
          <a:xfrm>
            <a:off x="1636294" y="5698148"/>
            <a:ext cx="294774" cy="333990"/>
          </a:xfrm>
          <a:prstGeom prst="rect">
            <a:avLst/>
          </a:prstGeom>
          <a:solidFill>
            <a:srgbClr val="4472C4">
              <a:alpha val="45098"/>
            </a:srgbClr>
          </a:solidFill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109867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Non-adaptive algorithm: RID model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</p:spPr>
            <p:txBody>
              <a:bodyPr/>
              <a:lstStyle/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</a:t>
                </a:r>
              </a:p>
              <a:p>
                <a:r>
                  <a:rPr lang="en-IL" dirty="0"/>
                  <a:t>Each entry is cosen i.i.d to be </a:t>
                </a:r>
                <a:r>
                  <a:rPr lang="en-US" dirty="0"/>
                  <a:t>1</a:t>
                </a:r>
                <a:r>
                  <a:rPr lang="en-IL" dirty="0"/>
                  <a:t>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/>
                  <a:t> (and </a:t>
                </a:r>
                <a:r>
                  <a:rPr lang="en-US" dirty="0"/>
                  <a:t>0</a:t>
                </a:r>
                <a:r>
                  <a:rPr lang="en-IL" dirty="0"/>
                  <a:t> otherwise)</a:t>
                </a:r>
                <a:endParaRPr lang="en-US" dirty="0"/>
              </a:p>
              <a:p>
                <a:r>
                  <a:rPr lang="en-US" dirty="0"/>
                  <a:t>This design is called </a:t>
                </a:r>
                <a:r>
                  <a:rPr lang="en-IL" dirty="0"/>
                  <a:t>RID: Random Incidence Design</a:t>
                </a:r>
                <a:endParaRPr lang="en-US" dirty="0"/>
              </a:p>
              <a:p>
                <a:endParaRPr lang="en-IL" dirty="0"/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  <a:blipFill>
                <a:blip r:embed="rId2"/>
                <a:stretch>
                  <a:fillRect l="-1885" t="-2241" r="-299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7384183" y="1946028"/>
          <a:ext cx="2680659" cy="1789270"/>
        </p:xfrm>
        <a:graphic>
          <a:graphicData uri="http://schemas.openxmlformats.org/drawingml/2006/table">
            <a:tbl>
              <a:tblPr firstRow="1" bandRow="1"/>
              <a:tblGrid>
                <a:gridCol w="339272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7854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39272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101781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305756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91990">
                <a:tc gridSpan="5"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7278750" y="157349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27169" y="3028512"/>
            <a:ext cx="1503000" cy="442564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blipFill>
                <a:blip r:embed="rId3"/>
                <a:stretch>
                  <a:fillRect l="-1518" t="-4630" b="-1296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31F7B75-0994-E4A2-92F1-A9EED996B3F1}"/>
                  </a:ext>
                </a:extLst>
              </p:cNvPr>
              <p:cNvSpPr/>
              <p:nvPr/>
            </p:nvSpPr>
            <p:spPr>
              <a:xfrm>
                <a:off x="838198" y="5267529"/>
                <a:ext cx="9737559" cy="1033715"/>
              </a:xfrm>
              <a:prstGeom prst="roundRect">
                <a:avLst/>
              </a:prstGeom>
              <a:solidFill>
                <a:schemeClr val="accent2">
                  <a:lumMod val="75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We need to choose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sz="2800" dirty="0"/>
                  <a:t> such that with probability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 1−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sz="2800" dirty="0"/>
                  <a:t>, the design matrix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sz="2800" dirty="0"/>
                  <a:t> disjunct</a:t>
                </a:r>
                <a:endParaRPr lang="en-IL" sz="28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331F7B75-0994-E4A2-92F1-A9EED996B3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5267529"/>
                <a:ext cx="9737559" cy="1033715"/>
              </a:xfrm>
              <a:prstGeom prst="roundRect">
                <a:avLst/>
              </a:prstGeom>
              <a:blipFill>
                <a:blip r:embed="rId4"/>
                <a:stretch>
                  <a:fillRect t="-581" r="-688" b="-1162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6288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E7E19-BC51-DDDE-B746-2F0A509CA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probability analysis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7EA97D1-D281-8616-FF69-61EF9F9E623B}"/>
                  </a:ext>
                </a:extLst>
              </p:cNvPr>
              <p:cNvSpPr/>
              <p:nvPr/>
            </p:nvSpPr>
            <p:spPr>
              <a:xfrm>
                <a:off x="579521" y="4862596"/>
                <a:ext cx="9486900" cy="163027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𝐹𝑎𝑖𝑙𝑢𝑟𝑒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⁡[∃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=1∨…∨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∨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C7EA97D1-D281-8616-FF69-61EF9F9E62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521" y="4862596"/>
                <a:ext cx="9486900" cy="1630279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F3FC528-81F2-43B3-3526-9F29A36052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5388" y="2179803"/>
              <a:ext cx="4010526" cy="249839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8671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1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22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4">
                <a:extLst>
                  <a:ext uri="{FF2B5EF4-FFF2-40B4-BE49-F238E27FC236}">
                    <a16:creationId xmlns:a16="http://schemas.microsoft.com/office/drawing/2014/main" id="{8F3FC528-81F2-43B3-3526-9F29A360523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715388" y="2179803"/>
              <a:ext cx="4010526" cy="249839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8671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1724" t="-6250" r="-789655" b="-4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7241" t="-6250" r="-474138" b="-4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63265" t="-6250" r="-287755" b="-4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1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ular Callout 10">
                <a:extLst>
                  <a:ext uri="{FF2B5EF4-FFF2-40B4-BE49-F238E27FC236}">
                    <a16:creationId xmlns:a16="http://schemas.microsoft.com/office/drawing/2014/main" id="{FA9B243E-9BB2-567D-8388-37031F56D490}"/>
                  </a:ext>
                </a:extLst>
              </p:cNvPr>
              <p:cNvSpPr/>
              <p:nvPr/>
            </p:nvSpPr>
            <p:spPr>
              <a:xfrm>
                <a:off x="6440906" y="1457485"/>
                <a:ext cx="5394481" cy="466405"/>
              </a:xfrm>
              <a:prstGeom prst="wedgeRoundRectCallout">
                <a:avLst>
                  <a:gd name="adj1" fmla="val 1018"/>
                  <a:gd name="adj2" fmla="val 7003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Recall that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⊆[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the set of defectives </a:t>
                </a:r>
              </a:p>
            </p:txBody>
          </p:sp>
        </mc:Choice>
        <mc:Fallback xmlns="">
          <p:sp>
            <p:nvSpPr>
              <p:cNvPr id="8" name="Rounded Rectangular Callout 10">
                <a:extLst>
                  <a:ext uri="{FF2B5EF4-FFF2-40B4-BE49-F238E27FC236}">
                    <a16:creationId xmlns:a16="http://schemas.microsoft.com/office/drawing/2014/main" id="{FA9B243E-9BB2-567D-8388-37031F56D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0906" y="1457485"/>
                <a:ext cx="5394481" cy="466405"/>
              </a:xfrm>
              <a:prstGeom prst="wedgeRoundRectCallout">
                <a:avLst>
                  <a:gd name="adj1" fmla="val 1018"/>
                  <a:gd name="adj2" fmla="val 700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BE717742-C6A5-6678-AB77-6C78FAF4AE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8895" y="2179804"/>
              <a:ext cx="4010526" cy="249839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8671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  …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22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">
                <a:extLst>
                  <a:ext uri="{FF2B5EF4-FFF2-40B4-BE49-F238E27FC236}">
                    <a16:creationId xmlns:a16="http://schemas.microsoft.com/office/drawing/2014/main" id="{BE717742-C6A5-6678-AB77-6C78FAF4AEBB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198895" y="2179804"/>
              <a:ext cx="4010526" cy="2498391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86711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51724" t="-6250" r="-789655" b="-4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567241" t="-6250" r="-474138" b="-4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963265" t="-6250" r="-287755" b="-416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  …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9344C92-B34F-9AF3-07E5-0BF60CA4BB07}"/>
              </a:ext>
            </a:extLst>
          </p:cNvPr>
          <p:cNvSpPr/>
          <p:nvPr/>
        </p:nvSpPr>
        <p:spPr>
          <a:xfrm>
            <a:off x="8446169" y="5482608"/>
            <a:ext cx="854242" cy="411695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6F2268-0728-2EC1-4BFF-E6A713061CED}"/>
                  </a:ext>
                </a:extLst>
              </p:cNvPr>
              <p:cNvSpPr txBox="1"/>
              <p:nvPr/>
            </p:nvSpPr>
            <p:spPr>
              <a:xfrm>
                <a:off x="1425742" y="3687679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AC6F2268-0728-2EC1-4BFF-E6A713061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5742" y="3687679"/>
                <a:ext cx="370935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0EFE99-3B3F-2EF5-4104-C7B599183A3A}"/>
                  </a:ext>
                </a:extLst>
              </p:cNvPr>
              <p:cNvSpPr txBox="1"/>
              <p:nvPr/>
            </p:nvSpPr>
            <p:spPr>
              <a:xfrm>
                <a:off x="6908132" y="3687679"/>
                <a:ext cx="3709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90EFE99-3B3F-2EF5-4104-C7B599183A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8132" y="3687679"/>
                <a:ext cx="37093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3">
            <a:extLst>
              <a:ext uri="{FF2B5EF4-FFF2-40B4-BE49-F238E27FC236}">
                <a16:creationId xmlns:a16="http://schemas.microsoft.com/office/drawing/2014/main" id="{5B0AB201-F782-9F87-B674-9D58473D8547}"/>
              </a:ext>
            </a:extLst>
          </p:cNvPr>
          <p:cNvCxnSpPr/>
          <p:nvPr/>
        </p:nvCxnSpPr>
        <p:spPr>
          <a:xfrm rot="5400000">
            <a:off x="8979398" y="4207213"/>
            <a:ext cx="1418062" cy="968542"/>
          </a:xfrm>
          <a:prstGeom prst="curvedConnector3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149ACFB-56D3-5064-68FB-8F8AB0F90065}"/>
              </a:ext>
            </a:extLst>
          </p:cNvPr>
          <p:cNvSpPr/>
          <p:nvPr/>
        </p:nvSpPr>
        <p:spPr>
          <a:xfrm>
            <a:off x="5725914" y="5482608"/>
            <a:ext cx="2359307" cy="433137"/>
          </a:xfrm>
          <a:prstGeom prst="roundRect">
            <a:avLst/>
          </a:prstGeom>
          <a:noFill/>
          <a:ln w="1905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6" name="Connector: Curved 15">
            <a:extLst>
              <a:ext uri="{FF2B5EF4-FFF2-40B4-BE49-F238E27FC236}">
                <a16:creationId xmlns:a16="http://schemas.microsoft.com/office/drawing/2014/main" id="{D8FE4E11-FD55-E4D9-868E-B637F0B63F02}"/>
              </a:ext>
            </a:extLst>
          </p:cNvPr>
          <p:cNvCxnSpPr>
            <a:cxnSpLocks/>
          </p:cNvCxnSpPr>
          <p:nvPr/>
        </p:nvCxnSpPr>
        <p:spPr>
          <a:xfrm>
            <a:off x="3094121" y="3969163"/>
            <a:ext cx="2572753" cy="1513445"/>
          </a:xfrm>
          <a:prstGeom prst="curvedConnector3">
            <a:avLst/>
          </a:prstGeom>
          <a:ln w="28575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5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FD615A8-FA73-1F00-C087-0D35EE8C0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Failure probability analysis</a:t>
            </a:r>
            <a:endParaRPr lang="en-IL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CA6A848-0353-84F0-C1E1-973E0837B8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187" y="2349500"/>
            <a:ext cx="10210800" cy="4143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A94E334-8D95-E117-9BB5-5BDA934CBCE1}"/>
                  </a:ext>
                </a:extLst>
              </p:cNvPr>
              <p:cNvSpPr/>
              <p:nvPr/>
            </p:nvSpPr>
            <p:spPr>
              <a:xfrm>
                <a:off x="2105094" y="1461027"/>
                <a:ext cx="9486900" cy="604069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𝐹𝑎𝑖𝑙𝑢𝑟𝑒</m:t>
                              </m:r>
                            </m:e>
                          </m:d>
                        </m:e>
                      </m:fun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⁡[∃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∉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=1,…,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=1∨…∨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 ∨ 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=0]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Rectangle: Rounded Corners 10">
                <a:extLst>
                  <a:ext uri="{FF2B5EF4-FFF2-40B4-BE49-F238E27FC236}">
                    <a16:creationId xmlns:a16="http://schemas.microsoft.com/office/drawing/2014/main" id="{EA94E334-8D95-E117-9BB5-5BDA934CBCE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05094" y="1461027"/>
                <a:ext cx="9486900" cy="604069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06BE39FE-8550-9A0F-49A7-CC7CF0DE6EF3}"/>
              </a:ext>
            </a:extLst>
          </p:cNvPr>
          <p:cNvSpPr/>
          <p:nvPr/>
        </p:nvSpPr>
        <p:spPr>
          <a:xfrm>
            <a:off x="92099" y="3182937"/>
            <a:ext cx="1664340" cy="578899"/>
          </a:xfrm>
          <a:prstGeom prst="wedgeRoundRectCallout">
            <a:avLst>
              <a:gd name="adj1" fmla="val 94558"/>
              <a:gd name="adj2" fmla="val -28190"/>
              <a:gd name="adj3" fmla="val 16667"/>
            </a:avLst>
          </a:prstGeom>
          <a:solidFill>
            <a:schemeClr val="accent3">
              <a:alpha val="58824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Union bound</a:t>
            </a:r>
            <a:endParaRPr lang="en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CE62BF6D-A077-0D2B-2934-862C45921B9A}"/>
                  </a:ext>
                </a:extLst>
              </p:cNvPr>
              <p:cNvSpPr/>
              <p:nvPr/>
            </p:nvSpPr>
            <p:spPr>
              <a:xfrm>
                <a:off x="46049" y="4508500"/>
                <a:ext cx="2059045" cy="658812"/>
              </a:xfrm>
              <a:prstGeom prst="wedgeRoundRectCallout">
                <a:avLst>
                  <a:gd name="adj1" fmla="val 71874"/>
                  <a:gd name="adj2" fmla="val -12304"/>
                  <a:gd name="adj3" fmla="val 16667"/>
                </a:avLst>
              </a:prstGeom>
              <a:solidFill>
                <a:schemeClr val="accent3">
                  <a:alpha val="58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∧…∧</m:t>
                              </m:r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1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⋅…⋯</m:t>
                      </m:r>
                      <m:r>
                        <m:rPr>
                          <m:sty m:val="p"/>
                        </m:rPr>
                        <a:rPr lang="en-US" sz="14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Pr</m:t>
                      </m:r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⁡[</m:t>
                      </m:r>
                      <m:sSub>
                        <m:sSubPr>
                          <m:ctrlP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Speech Bubble: Rectangle with Corners Rounded 12">
                <a:extLst>
                  <a:ext uri="{FF2B5EF4-FFF2-40B4-BE49-F238E27FC236}">
                    <a16:creationId xmlns:a16="http://schemas.microsoft.com/office/drawing/2014/main" id="{CE62BF6D-A077-0D2B-2934-862C45921B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9" y="4508500"/>
                <a:ext cx="2059045" cy="658812"/>
              </a:xfrm>
              <a:prstGeom prst="wedgeRoundRectCallout">
                <a:avLst>
                  <a:gd name="adj1" fmla="val 71874"/>
                  <a:gd name="adj2" fmla="val -12304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227B9FF6-12E7-FC9D-EE33-AE075E268C33}"/>
                  </a:ext>
                </a:extLst>
              </p:cNvPr>
              <p:cNvSpPr/>
              <p:nvPr/>
            </p:nvSpPr>
            <p:spPr>
              <a:xfrm>
                <a:off x="8539881" y="5317505"/>
                <a:ext cx="3553441" cy="1320117"/>
              </a:xfrm>
              <a:prstGeom prst="wedgeRoundRectCallout">
                <a:avLst>
                  <a:gd name="adj1" fmla="val -134529"/>
                  <a:gd name="adj2" fmla="val -93834"/>
                  <a:gd name="adj3" fmla="val 16667"/>
                </a:avLst>
              </a:prstGeom>
              <a:solidFill>
                <a:schemeClr val="accent3">
                  <a:alpha val="58824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s.t: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𝑎𝑟𝑔𝑚𝑖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 </m:t>
                      </m:r>
                      <m:r>
                        <a:rPr lang="en-US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Speech Bubble: Rectangle with Corners Rounded 13">
                <a:extLst>
                  <a:ext uri="{FF2B5EF4-FFF2-40B4-BE49-F238E27FC236}">
                    <a16:creationId xmlns:a16="http://schemas.microsoft.com/office/drawing/2014/main" id="{227B9FF6-12E7-FC9D-EE33-AE075E268C3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881" y="5317505"/>
                <a:ext cx="3553441" cy="1320117"/>
              </a:xfrm>
              <a:prstGeom prst="wedgeRoundRectCallout">
                <a:avLst>
                  <a:gd name="adj1" fmla="val -134529"/>
                  <a:gd name="adj2" fmla="val -93834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73407F6-006D-BECD-A0E5-D6DC54AC1331}"/>
              </a:ext>
            </a:extLst>
          </p:cNvPr>
          <p:cNvSpPr/>
          <p:nvPr/>
        </p:nvSpPr>
        <p:spPr>
          <a:xfrm>
            <a:off x="5016995" y="5396973"/>
            <a:ext cx="1732461" cy="503752"/>
          </a:xfrm>
          <a:prstGeom prst="roundRect">
            <a:avLst/>
          </a:pr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7FF092A-42A3-97B0-BA53-7C880FF77E4B}"/>
                  </a:ext>
                </a:extLst>
              </p:cNvPr>
              <p:cNvSpPr/>
              <p:nvPr/>
            </p:nvSpPr>
            <p:spPr>
              <a:xfrm>
                <a:off x="4587897" y="6140951"/>
                <a:ext cx="3016205" cy="496671"/>
              </a:xfrm>
              <a:prstGeom prst="round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𝑂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67FF092A-42A3-97B0-BA53-7C880FF77E4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7897" y="6140951"/>
                <a:ext cx="3016205" cy="496671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22660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7" grpId="0" animBg="1"/>
      <p:bldP spid="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/>
              <a:t>agenda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0B18642-F08D-267B-B7CB-B73D4AFF164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531711"/>
                <a:ext cx="5972033" cy="4534232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Group testing as a learning from MQ task</a:t>
                </a:r>
              </a:p>
              <a:p>
                <a:r>
                  <a:rPr lang="en-US" dirty="0"/>
                  <a:t>Lower bound</a:t>
                </a:r>
              </a:p>
              <a:p>
                <a:r>
                  <a:rPr lang="en-US" dirty="0"/>
                  <a:t>Summary of best known results on group testing</a:t>
                </a:r>
              </a:p>
              <a:p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Non-adaptive randomized algorithm for general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  <a:effectLst/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ffectLst/>
                  </a:rPr>
                  <a:t>The knowledge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  <a:effectLst/>
                  </a:rPr>
                  <a:t> IS crucial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  <a:effectLst/>
                  </a:rPr>
                  <a:t>Randomness CAN make our lives better.</a:t>
                </a:r>
              </a:p>
              <a:p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:endParaRPr lang="en-US" dirty="0">
                  <a:solidFill>
                    <a:schemeClr val="tx1"/>
                  </a:solidFill>
                  <a:effectLst/>
                </a:endParaRPr>
              </a:p>
              <a:p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70B18642-F08D-267B-B7CB-B73D4AFF164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531711"/>
                <a:ext cx="5972033" cy="4534232"/>
              </a:xfrm>
              <a:blipFill>
                <a:blip r:embed="rId2"/>
                <a:stretch>
                  <a:fillRect l="-1839" t="-2151" r="-10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E5B03BFA-42E5-C84C-DE3D-168140BF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483" y="1531711"/>
            <a:ext cx="4343400" cy="3629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94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2DCCAB8-ED51-08EE-5646-5A9FDA283B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616" y="603205"/>
            <a:ext cx="7164461" cy="25816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02099-9153-D762-7AD8-A7CF02C297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288" y="1029424"/>
            <a:ext cx="2790825" cy="15525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AD49C2-B6A2-EDC1-667D-3FAA57987E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6950" y="3817162"/>
            <a:ext cx="8023911" cy="259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614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6043945" y="2464855"/>
              <a:ext cx="5818356" cy="1928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54589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6483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Adaptive/Non-Adaptive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Random/Det-</a:t>
                          </a:r>
                          <a:r>
                            <a:rPr lang="en-US" dirty="0" err="1"/>
                            <a:t>erministic</a:t>
                          </a:r>
                          <a:endParaRPr lang="en-US" dirty="0"/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543645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Non-Adaptive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73634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Deterministic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marL="45057" marR="45057"/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2918371473"/>
                  </p:ext>
                </p:extLst>
              </p:nvPr>
            </p:nvGraphicFramePr>
            <p:xfrm>
              <a:off x="6043945" y="2464855"/>
              <a:ext cx="5818356" cy="1928287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454589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454589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648301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Adaptive/Non-Adaptive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Random/Det-</a:t>
                          </a:r>
                          <a:r>
                            <a:rPr lang="en-US" dirty="0" err="1"/>
                            <a:t>erministic</a:t>
                          </a:r>
                          <a:endParaRPr lang="en-US" dirty="0"/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Lower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Upper Bound</a:t>
                          </a:r>
                        </a:p>
                      </a:txBody>
                      <a:tcPr marL="45057" marR="45057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543645">
                    <a:tc rowSpan="2">
                      <a:txBody>
                        <a:bodyPr/>
                        <a:lstStyle/>
                        <a:p>
                          <a:r>
                            <a:rPr lang="en-US" dirty="0"/>
                            <a:t>Non-Adaptive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Random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201261" t="-125843" r="-101261" b="-13820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300000" t="-125843" r="-837" b="-13820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736341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Deterministic</a:t>
                          </a:r>
                        </a:p>
                      </a:txBody>
                      <a:tcPr marL="45057" marR="45057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201261" t="-166116" r="-101261" b="-16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45057" marR="45057">
                        <a:blipFill>
                          <a:blip r:embed="rId3"/>
                          <a:stretch>
                            <a:fillRect l="-300000" t="-166116" r="-837" b="-165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08233" y="1690687"/>
            <a:ext cx="5887767" cy="5063197"/>
          </a:xfrm>
        </p:spPr>
        <p:txBody>
          <a:bodyPr>
            <a:normAutofit/>
          </a:bodyPr>
          <a:lstStyle/>
          <a:p>
            <a:r>
              <a:rPr lang="en-US" dirty="0"/>
              <a:t>In practice, tests are time consuming, therefore, non-adaptive algorithms are highly desired.</a:t>
            </a:r>
          </a:p>
          <a:p>
            <a:r>
              <a:rPr lang="en-US" dirty="0"/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7510606" y="3107599"/>
            <a:ext cx="4351695" cy="53415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582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0F117-05A7-416B-9BE9-105C2987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defective set: the test matrix (pool design)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2F0E-A69C-4683-ACC9-C5DDB93A95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21985" y="1868204"/>
                <a:ext cx="6641579" cy="461427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In non-adaptive group testing, tests are identified with an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binary matrix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(pool design).</a:t>
                </a:r>
              </a:p>
              <a:p>
                <a:r>
                  <a:rPr lang="en-US" dirty="0"/>
                  <a:t>Each row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identifies a group test. </a:t>
                </a:r>
              </a:p>
              <a:p>
                <a:r>
                  <a:rPr lang="en-US" dirty="0"/>
                  <a:t>For a set of items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, defective items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⊂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and a test matrix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 denote: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is the vector of answers derived from the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with respect to defective items set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B582F0E-A69C-4683-ACC9-C5DDB93A95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1985" y="1868204"/>
                <a:ext cx="6641579" cy="4614278"/>
              </a:xfrm>
              <a:blipFill>
                <a:blip r:embed="rId2"/>
                <a:stretch>
                  <a:fillRect l="-1718" t="-1918" r="-57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7822035B-FADA-8CCA-F1F7-FEA2C641B614}"/>
              </a:ext>
            </a:extLst>
          </p:cNvPr>
          <p:cNvSpPr/>
          <p:nvPr/>
        </p:nvSpPr>
        <p:spPr>
          <a:xfrm>
            <a:off x="8204548" y="2931091"/>
            <a:ext cx="3025035" cy="156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6CD949-3146-C6F2-F011-2F7396D0C169}"/>
              </a:ext>
            </a:extLst>
          </p:cNvPr>
          <p:cNvSpPr/>
          <p:nvPr/>
        </p:nvSpPr>
        <p:spPr>
          <a:xfrm>
            <a:off x="11618494" y="2931090"/>
            <a:ext cx="152400" cy="15657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F3D31-B99F-798B-EE4E-865C3B895F42}"/>
                  </a:ext>
                </a:extLst>
              </p:cNvPr>
              <p:cNvSpPr txBox="1"/>
              <p:nvPr/>
            </p:nvSpPr>
            <p:spPr>
              <a:xfrm>
                <a:off x="9620006" y="4565397"/>
                <a:ext cx="44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82F3D31-B99F-798B-EE4E-865C3B895F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20006" y="4565397"/>
                <a:ext cx="44037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B075FCBC-1E9C-3F85-4141-9A5B6F834313}"/>
              </a:ext>
            </a:extLst>
          </p:cNvPr>
          <p:cNvSpPr/>
          <p:nvPr/>
        </p:nvSpPr>
        <p:spPr>
          <a:xfrm>
            <a:off x="8552239" y="2931089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1649A1-8734-1A5A-0D5A-3A6EB54B3DA8}"/>
              </a:ext>
            </a:extLst>
          </p:cNvPr>
          <p:cNvSpPr/>
          <p:nvPr/>
        </p:nvSpPr>
        <p:spPr>
          <a:xfrm>
            <a:off x="9427809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48F37C-B831-9980-35F0-F19369F88D63}"/>
              </a:ext>
            </a:extLst>
          </p:cNvPr>
          <p:cNvSpPr/>
          <p:nvPr/>
        </p:nvSpPr>
        <p:spPr>
          <a:xfrm>
            <a:off x="9755583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A1AD85-7F56-00A1-DBCC-EFE8B96062AE}"/>
              </a:ext>
            </a:extLst>
          </p:cNvPr>
          <p:cNvSpPr/>
          <p:nvPr/>
        </p:nvSpPr>
        <p:spPr>
          <a:xfrm>
            <a:off x="9907983" y="2931088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ABAE3D0-03E5-C8CA-C0D8-CF4EE6B553B7}"/>
              </a:ext>
            </a:extLst>
          </p:cNvPr>
          <p:cNvSpPr/>
          <p:nvPr/>
        </p:nvSpPr>
        <p:spPr>
          <a:xfrm>
            <a:off x="10840591" y="2931087"/>
            <a:ext cx="152400" cy="1565753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F91F794-D7D0-AC68-9747-55626425B4D2}"/>
              </a:ext>
            </a:extLst>
          </p:cNvPr>
          <p:cNvCxnSpPr/>
          <p:nvPr/>
        </p:nvCxnSpPr>
        <p:spPr>
          <a:xfrm>
            <a:off x="8204548" y="3100192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D6C20DB-F8FE-1C1C-FA7A-9759A7F4C72F}"/>
              </a:ext>
            </a:extLst>
          </p:cNvPr>
          <p:cNvCxnSpPr/>
          <p:nvPr/>
        </p:nvCxnSpPr>
        <p:spPr>
          <a:xfrm>
            <a:off x="8204548" y="3283907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B9F51E1-039A-EE11-F3A0-831A8EA95D21}"/>
              </a:ext>
            </a:extLst>
          </p:cNvPr>
          <p:cNvCxnSpPr/>
          <p:nvPr/>
        </p:nvCxnSpPr>
        <p:spPr>
          <a:xfrm>
            <a:off x="8204548" y="3443614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C4ED754-87D0-125A-4DF2-67373A3E19B0}"/>
              </a:ext>
            </a:extLst>
          </p:cNvPr>
          <p:cNvCxnSpPr/>
          <p:nvPr/>
        </p:nvCxnSpPr>
        <p:spPr>
          <a:xfrm>
            <a:off x="8204548" y="3621066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8FCFF27-CC43-AD0A-7504-8E43C9A20006}"/>
              </a:ext>
            </a:extLst>
          </p:cNvPr>
          <p:cNvCxnSpPr/>
          <p:nvPr/>
        </p:nvCxnSpPr>
        <p:spPr>
          <a:xfrm>
            <a:off x="8204547" y="3821482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0A1C2CF-1635-25FA-431E-5BE579440FDE}"/>
              </a:ext>
            </a:extLst>
          </p:cNvPr>
          <p:cNvCxnSpPr/>
          <p:nvPr/>
        </p:nvCxnSpPr>
        <p:spPr>
          <a:xfrm>
            <a:off x="8204547" y="3991628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A72818-3873-9057-C51D-559A338A0B50}"/>
              </a:ext>
            </a:extLst>
          </p:cNvPr>
          <p:cNvCxnSpPr/>
          <p:nvPr/>
        </p:nvCxnSpPr>
        <p:spPr>
          <a:xfrm>
            <a:off x="8204547" y="4175343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3CB5D3C0-BCF0-FA5F-2074-37B78ACD0B54}"/>
              </a:ext>
            </a:extLst>
          </p:cNvPr>
          <p:cNvCxnSpPr/>
          <p:nvPr/>
        </p:nvCxnSpPr>
        <p:spPr>
          <a:xfrm>
            <a:off x="8204547" y="4335050"/>
            <a:ext cx="3025035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0BB31E0-4345-6DF6-9DB2-2C6C4A7572C6}"/>
              </a:ext>
            </a:extLst>
          </p:cNvPr>
          <p:cNvCxnSpPr>
            <a:cxnSpLocks/>
          </p:cNvCxnSpPr>
          <p:nvPr/>
        </p:nvCxnSpPr>
        <p:spPr>
          <a:xfrm>
            <a:off x="11618494" y="3100192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F7A9E2F-FDE4-D290-7327-31181AEC4B39}"/>
              </a:ext>
            </a:extLst>
          </p:cNvPr>
          <p:cNvCxnSpPr>
            <a:cxnSpLocks/>
          </p:cNvCxnSpPr>
          <p:nvPr/>
        </p:nvCxnSpPr>
        <p:spPr>
          <a:xfrm>
            <a:off x="11618494" y="3283907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1A90737-46BF-7DC7-47A1-8B84171A73ED}"/>
              </a:ext>
            </a:extLst>
          </p:cNvPr>
          <p:cNvCxnSpPr>
            <a:cxnSpLocks/>
          </p:cNvCxnSpPr>
          <p:nvPr/>
        </p:nvCxnSpPr>
        <p:spPr>
          <a:xfrm>
            <a:off x="11618494" y="3443614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53C37B9-2EC8-27EF-ADFD-61CF85A67F03}"/>
              </a:ext>
            </a:extLst>
          </p:cNvPr>
          <p:cNvCxnSpPr>
            <a:cxnSpLocks/>
          </p:cNvCxnSpPr>
          <p:nvPr/>
        </p:nvCxnSpPr>
        <p:spPr>
          <a:xfrm>
            <a:off x="11618494" y="3621066"/>
            <a:ext cx="152401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7BCAEC2-16A8-5AD4-9A2C-EE6BABFEDD01}"/>
              </a:ext>
            </a:extLst>
          </p:cNvPr>
          <p:cNvCxnSpPr>
            <a:cxnSpLocks/>
          </p:cNvCxnSpPr>
          <p:nvPr/>
        </p:nvCxnSpPr>
        <p:spPr>
          <a:xfrm>
            <a:off x="11618494" y="3821482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0BD5FFD-2C6B-520A-0D51-2E4FF53B22C0}"/>
              </a:ext>
            </a:extLst>
          </p:cNvPr>
          <p:cNvCxnSpPr>
            <a:cxnSpLocks/>
          </p:cNvCxnSpPr>
          <p:nvPr/>
        </p:nvCxnSpPr>
        <p:spPr>
          <a:xfrm>
            <a:off x="11618494" y="3991628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1245579-5504-33D9-CD80-8C263D9778A5}"/>
              </a:ext>
            </a:extLst>
          </p:cNvPr>
          <p:cNvCxnSpPr>
            <a:cxnSpLocks/>
          </p:cNvCxnSpPr>
          <p:nvPr/>
        </p:nvCxnSpPr>
        <p:spPr>
          <a:xfrm>
            <a:off x="11618494" y="4175343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56CF5B8-1EEC-E5CB-BE7A-B19305F64157}"/>
              </a:ext>
            </a:extLst>
          </p:cNvPr>
          <p:cNvCxnSpPr>
            <a:cxnSpLocks/>
          </p:cNvCxnSpPr>
          <p:nvPr/>
        </p:nvCxnSpPr>
        <p:spPr>
          <a:xfrm>
            <a:off x="11618494" y="4335050"/>
            <a:ext cx="152400" cy="0"/>
          </a:xfrm>
          <a:prstGeom prst="line">
            <a:avLst/>
          </a:prstGeom>
          <a:ln w="1905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3E5726-23E6-7E90-B29B-6C8031219550}"/>
                  </a:ext>
                </a:extLst>
              </p:cNvPr>
              <p:cNvSpPr txBox="1"/>
              <p:nvPr/>
            </p:nvSpPr>
            <p:spPr>
              <a:xfrm>
                <a:off x="11214865" y="4586281"/>
                <a:ext cx="95692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</m:d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D93E5726-23E6-7E90-B29B-6C80312195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14865" y="4586281"/>
                <a:ext cx="956929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1" name="Left Brace 100">
            <a:extLst>
              <a:ext uri="{FF2B5EF4-FFF2-40B4-BE49-F238E27FC236}">
                <a16:creationId xmlns:a16="http://schemas.microsoft.com/office/drawing/2014/main" id="{836CAFCE-AF8A-F2EA-521D-E1EE21291AA5}"/>
              </a:ext>
            </a:extLst>
          </p:cNvPr>
          <p:cNvSpPr/>
          <p:nvPr/>
        </p:nvSpPr>
        <p:spPr>
          <a:xfrm>
            <a:off x="7993744" y="2931086"/>
            <a:ext cx="150313" cy="1565753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207BCD-A8F4-6BF8-FFB1-858EBC4D34ED}"/>
                  </a:ext>
                </a:extLst>
              </p:cNvPr>
              <p:cNvSpPr txBox="1"/>
              <p:nvPr/>
            </p:nvSpPr>
            <p:spPr>
              <a:xfrm>
                <a:off x="7653049" y="3529296"/>
                <a:ext cx="44037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14207BCD-A8F4-6BF8-FFB1-858EBC4D34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3049" y="3529296"/>
                <a:ext cx="44037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D19A94-D45E-10DD-61BD-D8A22BD36CFE}"/>
                  </a:ext>
                </a:extLst>
              </p:cNvPr>
              <p:cNvSpPr txBox="1"/>
              <p:nvPr/>
            </p:nvSpPr>
            <p:spPr>
              <a:xfrm>
                <a:off x="9237444" y="2520006"/>
                <a:ext cx="374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6FD19A94-D45E-10DD-61BD-D8A22BD36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37444" y="2520006"/>
                <a:ext cx="37459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4" name="Left Brace 103">
            <a:extLst>
              <a:ext uri="{FF2B5EF4-FFF2-40B4-BE49-F238E27FC236}">
                <a16:creationId xmlns:a16="http://schemas.microsoft.com/office/drawing/2014/main" id="{C1380463-A97B-7BA6-8910-1ACDE4C6AC4B}"/>
              </a:ext>
            </a:extLst>
          </p:cNvPr>
          <p:cNvSpPr/>
          <p:nvPr/>
        </p:nvSpPr>
        <p:spPr>
          <a:xfrm rot="5400000">
            <a:off x="9602143" y="1310016"/>
            <a:ext cx="200408" cy="3025035"/>
          </a:xfrm>
          <a:prstGeom prst="leftBrace">
            <a:avLst/>
          </a:pr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1716213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RID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</p:spPr>
            <p:txBody>
              <a:bodyPr/>
              <a:lstStyle/>
              <a:p>
                <a:r>
                  <a:rPr lang="en-IL" dirty="0"/>
                  <a:t>RID: Random Incidence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</a:t>
                </a:r>
              </a:p>
              <a:p>
                <a:r>
                  <a:rPr lang="en-IL" dirty="0"/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/>
                  <a:t> (and 1 otherwise)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199" y="1825625"/>
                <a:ext cx="5493707" cy="4351338"/>
              </a:xfrm>
              <a:blipFill>
                <a:blip r:embed="rId2"/>
                <a:stretch>
                  <a:fillRect l="-1843" t="-2326" r="-32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7384183" y="1946028"/>
          <a:ext cx="2680659" cy="1789270"/>
        </p:xfrm>
        <a:graphic>
          <a:graphicData uri="http://schemas.openxmlformats.org/drawingml/2006/table">
            <a:tbl>
              <a:tblPr firstRow="1" bandRow="1"/>
              <a:tblGrid>
                <a:gridCol w="339272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7854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39272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101781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305756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91990">
                <a:tc gridSpan="5"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9126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7278750" y="1573491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027169" y="3028512"/>
            <a:ext cx="1503000" cy="442564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:r>
                  <a:rPr lang="en-US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183" y="3990638"/>
                <a:ext cx="2793303" cy="646331"/>
              </a:xfrm>
              <a:prstGeom prst="rect">
                <a:avLst/>
              </a:prstGeom>
              <a:blipFill>
                <a:blip r:embed="rId3"/>
                <a:stretch>
                  <a:fillRect l="-1345" t="-1887" b="-132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588930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RrSD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rSD: Random r-Size 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IL" dirty="0"/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/>
              </a:p>
              <a:p>
                <a:pPr lvl="1"/>
                <a:r>
                  <a:rPr lang="en-IL" dirty="0"/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/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  <a:blipFill>
                <a:blip r:embed="rId2"/>
                <a:stretch>
                  <a:fillRect l="-1895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7672802" y="1690688"/>
            <a:ext cx="638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7592293" y="4150195"/>
                <a:ext cx="3256396" cy="92333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2293" y="4150195"/>
                <a:ext cx="3256396" cy="923330"/>
              </a:xfrm>
              <a:prstGeom prst="rect">
                <a:avLst/>
              </a:prstGeom>
              <a:blipFill>
                <a:blip r:embed="rId3"/>
                <a:stretch>
                  <a:fillRect l="-1550" t="-2703" r="-1938" b="-9459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7747834" y="2009170"/>
          <a:ext cx="2680659" cy="1740089"/>
        </p:xfrm>
        <a:graphic>
          <a:graphicData uri="http://schemas.openxmlformats.org/drawingml/2006/table">
            <a:tbl>
              <a:tblPr firstRow="1" bandRow="1"/>
              <a:tblGrid>
                <a:gridCol w="268065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642809">
                <a:tc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36291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8303332" y="3207471"/>
            <a:ext cx="1566159" cy="26815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29801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</a:t>
            </a:r>
            <a:r>
              <a:rPr lang="en-US" dirty="0" err="1"/>
              <a:t>RsSD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sSD: Random s-Set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IL" dirty="0"/>
                  <a:t>Each row is </a:t>
                </a:r>
                <a:r>
                  <a:rPr lang="en-US" dirty="0"/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825625"/>
                <a:ext cx="6032326" cy="4351338"/>
              </a:xfrm>
              <a:blipFill>
                <a:blip r:embed="rId2"/>
                <a:stretch>
                  <a:fillRect l="-1895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7689039" y="1835781"/>
          <a:ext cx="2861045" cy="1740089"/>
        </p:xfrm>
        <a:graphic>
          <a:graphicData uri="http://schemas.openxmlformats.org/drawingml/2006/table">
            <a:tbl>
              <a:tblPr firstRow="1" bandRow="1"/>
              <a:tblGrid>
                <a:gridCol w="40872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81744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40872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81744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40872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7400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7296794" y="4289834"/>
                <a:ext cx="3645534" cy="923330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Chosen uniformly independently </a:t>
                </a:r>
              </a:p>
              <a:p>
                <a:r>
                  <a:rPr lang="en-US" dirty="0"/>
                  <a:t>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6794" y="4289834"/>
                <a:ext cx="3645534" cy="923330"/>
              </a:xfrm>
              <a:prstGeom prst="rect">
                <a:avLst/>
              </a:prstGeom>
              <a:blipFill>
                <a:blip r:embed="rId3"/>
                <a:stretch>
                  <a:fillRect l="-1384" t="-2703" b="-9459"/>
                </a:stretch>
              </a:blipFill>
              <a:ln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8223105" y="3338314"/>
            <a:ext cx="1728367" cy="174673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7682382" y="1540348"/>
            <a:ext cx="64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RsSD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8512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Pool Design Models: </a:t>
            </a:r>
            <a:r>
              <a:rPr lang="en-US" dirty="0" err="1"/>
              <a:t>UTDq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725465" y="1615762"/>
                <a:ext cx="10090760" cy="309829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UTDq </a:t>
                </a:r>
                <a:r>
                  <a:rPr lang="en-IL" dirty="0"/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/>
                  <a:t>)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 according to:</a:t>
                </a:r>
              </a:p>
              <a:p>
                <a:pPr lvl="1"/>
                <a:r>
                  <a:rPr lang="en-IL" dirty="0"/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/>
              </a:p>
              <a:p>
                <a:pPr lvl="1"/>
                <a:r>
                  <a:rPr lang="en-IL" dirty="0"/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/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725465" y="1615762"/>
                <a:ext cx="10090760" cy="3098296"/>
              </a:xfrm>
              <a:blipFill>
                <a:blip r:embed="rId2"/>
                <a:stretch>
                  <a:fillRect l="-1132" t="-32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/>
        </p:nvGraphicFramePr>
        <p:xfrm>
          <a:off x="462320" y="4714058"/>
          <a:ext cx="2458977" cy="1863204"/>
        </p:xfrm>
        <a:graphic>
          <a:graphicData uri="http://schemas.openxmlformats.org/drawingml/2006/table">
            <a:tbl>
              <a:tblPr firstRow="1" bandRow="1"/>
              <a:tblGrid>
                <a:gridCol w="311215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622430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311215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933646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80471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393489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393489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688606">
                <a:tc gridSpan="5">
                  <a:txBody>
                    <a:bodyPr/>
                    <a:lstStyle/>
                    <a:p>
                      <a:r>
                        <a:rPr lang="en-US" dirty="0"/>
                        <a:t>.</a:t>
                      </a:r>
                    </a:p>
                    <a:p>
                      <a:r>
                        <a:rPr lang="en-US" dirty="0"/>
                        <a:t>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38762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569707" y="5000495"/>
            <a:ext cx="1718896" cy="381868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3288603" y="4677329"/>
                <a:ext cx="2695738" cy="64633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88603" y="4677329"/>
                <a:ext cx="2695738" cy="646331"/>
              </a:xfrm>
              <a:prstGeom prst="rect">
                <a:avLst/>
              </a:prstGeom>
              <a:blipFill>
                <a:blip r:embed="rId3"/>
                <a:stretch>
                  <a:fillRect l="-1869" t="-1887" b="-15094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240638" y="4344726"/>
            <a:ext cx="7088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8603" y="5504668"/>
              <a:ext cx="3224494" cy="3657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6064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335004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288603" y="5504668"/>
              <a:ext cx="3224494" cy="365760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6064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46064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4"/>
                          <a:stretch>
                            <a:fillRect l="-97297" t="-6667" r="-497297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blipFill>
                          <a:blip r:embed="rId4"/>
                          <a:stretch>
                            <a:fillRect l="-491892" t="-6667" r="-10270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q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731131" y="4507291"/>
              <a:ext cx="3295144" cy="224596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11893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3120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312098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41716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99125992"/>
                  </p:ext>
                </p:extLst>
              </p:nvPr>
            </p:nvGraphicFramePr>
            <p:xfrm>
              <a:off x="7731131" y="4507291"/>
              <a:ext cx="3295144" cy="2245964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411893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411893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  <a:p>
                          <a:r>
                            <a:rPr lang="en-US" dirty="0"/>
                            <a:t>.</a:t>
                          </a: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417164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445455" r="-693939" b="-3030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6513097" y="4515311"/>
            <a:ext cx="1716503" cy="9893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6513097" y="5870428"/>
            <a:ext cx="1682088" cy="874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46022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2262A-0987-773B-E5C0-53ED2FE0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9" y="248524"/>
            <a:ext cx="10515600" cy="1325563"/>
          </a:xfrm>
        </p:spPr>
        <p:txBody>
          <a:bodyPr/>
          <a:lstStyle/>
          <a:p>
            <a:r>
              <a:rPr lang="en-IL" dirty="0"/>
              <a:t>Objective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randomization model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dirty="0"/>
                  <a:t> we define: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</m:sSub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b="1" dirty="0">
                    <a:solidFill>
                      <a:srgbClr val="C00000"/>
                    </a:solidFill>
                  </a:rPr>
                  <a:t> </a:t>
                </a:r>
                <a:r>
                  <a:rPr lang="en-IL" dirty="0"/>
                  <a:t>- </a:t>
                </a:r>
                <a:r>
                  <a:rPr lang="en-US" dirty="0"/>
                  <a:t>the minimum number of tests  required for identifying a set of at most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defective items 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 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/>
                  <a:t>, when the tests are chosen according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/>
                  <a:t>.  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</m:sSub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</m:sSub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  <a:blipFill>
                <a:blip r:embed="rId2"/>
                <a:stretch>
                  <a:fillRect l="-1206" t="-2326" r="-3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/>
              <p:nvPr/>
            </p:nvSpPr>
            <p:spPr>
              <a:xfrm>
                <a:off x="3986945" y="3275049"/>
                <a:ext cx="4308113" cy="7836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45" y="3275049"/>
                <a:ext cx="4308113" cy="783641"/>
              </a:xfrm>
              <a:prstGeom prst="roundRect">
                <a:avLst/>
              </a:prstGeom>
              <a:blipFill>
                <a:blip r:embed="rId3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/>
              <p:nvPr/>
            </p:nvSpPr>
            <p:spPr>
              <a:xfrm>
                <a:off x="3986945" y="4382838"/>
                <a:ext cx="4308113" cy="83564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</m:sSub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6945" y="4382838"/>
                <a:ext cx="4308113" cy="835643"/>
              </a:xfrm>
              <a:prstGeom prst="roundRect">
                <a:avLst/>
              </a:prstGeom>
              <a:blipFill>
                <a:blip r:embed="rId4"/>
                <a:stretch>
                  <a:fillRect b="-441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2C41A5E-64E0-C9C1-C191-C800CAF9E65E}"/>
                  </a:ext>
                </a:extLst>
              </p:cNvPr>
              <p:cNvSpPr/>
              <p:nvPr/>
            </p:nvSpPr>
            <p:spPr>
              <a:xfrm>
                <a:off x="1513768" y="5449685"/>
                <a:ext cx="9254465" cy="11476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sz="2800" dirty="0">
                    <a:solidFill>
                      <a:schemeClr val="tx1"/>
                    </a:solidFill>
                  </a:rPr>
                  <a:t>Our objective is to study the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IL" sz="2800" dirty="0">
                    <a:solidFill>
                      <a:schemeClr val="tx1"/>
                    </a:solidFill>
                  </a:rPr>
                  <a:t> over the models RID, RrSD, RsSD and UTDq </a:t>
                </a: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42C41A5E-64E0-C9C1-C191-C800CAF9E65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3768" y="5449685"/>
                <a:ext cx="9254465" cy="1147603"/>
              </a:xfrm>
              <a:prstGeom prst="roundRect">
                <a:avLst/>
              </a:prstGeom>
              <a:blipFill>
                <a:blip r:embed="rId5"/>
                <a:stretch>
                  <a:fillRect b="-652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5705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𝑆𝑒𝑝𝑎𝑟𝑎𝑏𝑙𝑒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EFEDA-246C-43EC-81EE-CB0DF9AD05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5965" y="4338798"/>
                <a:ext cx="11150985" cy="2031318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That is, the only set of up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elements that is consistent with the answers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This property is hard to analyze!!!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D3EFEDA-246C-43EC-81EE-CB0DF9AD05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5965" y="4338798"/>
                <a:ext cx="11150985" cy="2031318"/>
              </a:xfrm>
              <a:blipFill>
                <a:blip r:embed="rId3"/>
                <a:stretch>
                  <a:fillRect l="-1024" b="-124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2650D-3FB4-56A9-2ACB-8CF55060EA8F}"/>
                  </a:ext>
                </a:extLst>
              </p:cNvPr>
              <p:cNvSpPr/>
              <p:nvPr/>
            </p:nvSpPr>
            <p:spPr>
              <a:xfrm>
                <a:off x="483871" y="1661240"/>
                <a:ext cx="11016916" cy="2485450"/>
              </a:xfrm>
              <a:prstGeom prst="round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𝑠𝑒𝑝𝑎𝑟𝑎𝑏𝑙𝑒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8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if:</a:t>
                </a:r>
              </a:p>
              <a:p>
                <a:r>
                  <a:rPr lang="en-US" sz="2800" dirty="0"/>
                  <a:t> for each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⊆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𝐽</m:t>
                        </m:r>
                      </m:e>
                    </m:d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, it holds that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000" dirty="0"/>
              </a:p>
              <a:p>
                <a:r>
                  <a:rPr lang="en-US" sz="2000" dirty="0"/>
                  <a:t>- Recall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 the vector of answers derived from the matrix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000" dirty="0"/>
                  <a:t> with respect to defective items set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r>
                  <a:rPr lang="en-US" sz="2000" dirty="0"/>
                  <a:t> 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852650D-3FB4-56A9-2ACB-8CF55060EA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71" y="1661240"/>
                <a:ext cx="11016916" cy="248545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3495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55473" y="3817159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22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83314546"/>
                  </p:ext>
                </p:extLst>
              </p:nvPr>
            </p:nvGraphicFramePr>
            <p:xfrm>
              <a:off x="7655473" y="3817159"/>
              <a:ext cx="4010526" cy="2485815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6267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9635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474135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3571" t="-5263" r="-785714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7857" t="-5263" r="-471429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91304" t="-5263" r="-295652" b="-42105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b="1" dirty="0"/>
                            <a:t>1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730294" y="1537039"/>
                <a:ext cx="11046442" cy="2169656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A matrix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8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800" dirty="0"/>
                  <a:t>, if for each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8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800" dirty="0"/>
                  <a:t> that contains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800" dirty="0"/>
                  <a:t> but does not contain any of the defective items.</a:t>
                </a:r>
                <a:endParaRPr lang="en-IL" sz="28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4" y="1537039"/>
                <a:ext cx="11046442" cy="2169656"/>
              </a:xfrm>
              <a:prstGeom prst="roundRect">
                <a:avLst/>
              </a:prstGeom>
              <a:blipFill>
                <a:blip r:embed="rId4"/>
                <a:stretch>
                  <a:fillRect l="-115"/>
                </a:stretch>
              </a:blipFill>
              <a:ln w="28575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202519" y="3411136"/>
                <a:ext cx="6541678" cy="2282750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4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24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519" y="3411136"/>
                <a:ext cx="6541678" cy="22827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730294" y="6204419"/>
                <a:ext cx="5756423" cy="466405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0294" y="6204419"/>
                <a:ext cx="5756423" cy="466405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 b="-43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5E0EE-0382-141A-9E8E-4A9DB5B954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934" y="240665"/>
            <a:ext cx="10515600" cy="1325563"/>
          </a:xfrm>
        </p:spPr>
        <p:txBody>
          <a:bodyPr/>
          <a:lstStyle/>
          <a:p>
            <a:r>
              <a:rPr lang="en-IL" dirty="0"/>
              <a:t>Introduction: The Learning model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7768D21-562A-6AAE-E8D7-BCE880EE0F8A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76934" y="1675377"/>
                <a:ext cx="5935255" cy="494195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IL" i="1" dirty="0">
                    <a:solidFill>
                      <a:schemeClr val="tx1"/>
                    </a:solidFill>
                  </a:rPr>
                  <a:t>Geven an access to the teacher, the learner can ask membership queries</a:t>
                </a:r>
                <a:r>
                  <a:rPr lang="en-US" i="1" dirty="0">
                    <a:solidFill>
                      <a:schemeClr val="tx1"/>
                    </a:solidFill>
                  </a:rPr>
                  <a:t>/assignments/tests</a:t>
                </a:r>
                <a:r>
                  <a:rPr lang="en-IL" i="1" dirty="0">
                    <a:solidFill>
                      <a:schemeClr val="tx1"/>
                    </a:solidFill>
                  </a:rPr>
                  <a:t> by sending elements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IL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IL" i="1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IL" i="1" dirty="0">
                  <a:solidFill>
                    <a:schemeClr val="tx1"/>
                  </a:solidFill>
                </a:endParaRPr>
              </a:p>
              <a:p>
                <a:r>
                  <a:rPr lang="en-IL" i="1" dirty="0">
                    <a:solidFill>
                      <a:schemeClr val="tx1"/>
                    </a:solidFill>
                  </a:rPr>
                  <a:t>As a response, the teacher sends an answer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IL" i="1" dirty="0">
                  <a:solidFill>
                    <a:schemeClr val="tx1"/>
                  </a:solidFill>
                </a:endParaRPr>
              </a:p>
              <a:p>
                <a:endParaRPr lang="en-IL" i="1" dirty="0">
                  <a:solidFill>
                    <a:schemeClr val="tx1"/>
                  </a:solidFill>
                </a:endParaRPr>
              </a:p>
              <a:p>
                <a:r>
                  <a:rPr lang="en-IL" i="1" dirty="0">
                    <a:solidFill>
                      <a:schemeClr val="tx1"/>
                    </a:solidFill>
                  </a:rPr>
                  <a:t> Target: learn the exact target function f: </a:t>
                </a:r>
                <a:r>
                  <a:rPr lang="en-IL" b="1" i="1" dirty="0">
                    <a:solidFill>
                      <a:schemeClr val="tx1"/>
                    </a:solidFill>
                  </a:rPr>
                  <a:t>meaning finding h that is equivalent to f:</a:t>
                </a:r>
              </a:p>
              <a:p>
                <a:pPr lvl="1"/>
                <a:r>
                  <a:rPr lang="en-IL" i="1" dirty="0">
                    <a:solidFill>
                      <a:schemeClr val="tx1"/>
                    </a:solidFill>
                  </a:rPr>
                  <a:t>minimum number of queries </a:t>
                </a:r>
              </a:p>
              <a:p>
                <a:pPr lvl="1"/>
                <a:r>
                  <a:rPr lang="en-US" i="1" dirty="0">
                    <a:solidFill>
                      <a:schemeClr val="tx1"/>
                    </a:solidFill>
                  </a:rPr>
                  <a:t>small-time</a:t>
                </a:r>
                <a:r>
                  <a:rPr lang="en-IL" i="1" dirty="0">
                    <a:solidFill>
                      <a:schemeClr val="tx1"/>
                    </a:solidFill>
                  </a:rPr>
                  <a:t> complexity.</a:t>
                </a:r>
              </a:p>
              <a:p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D7768D21-562A-6AAE-E8D7-BCE880EE0F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76934" y="1675377"/>
                <a:ext cx="5935255" cy="4941958"/>
              </a:xfrm>
              <a:blipFill>
                <a:blip r:embed="rId3"/>
                <a:stretch>
                  <a:fillRect l="-1540" t="-2466" r="-12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3CC3B6C-25D0-E081-9EB6-22B96D64BFC4}"/>
              </a:ext>
            </a:extLst>
          </p:cNvPr>
          <p:cNvCxnSpPr>
            <a:cxnSpLocks/>
          </p:cNvCxnSpPr>
          <p:nvPr/>
        </p:nvCxnSpPr>
        <p:spPr>
          <a:xfrm>
            <a:off x="8125273" y="3480133"/>
            <a:ext cx="1534228" cy="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187229-C7EA-1F7C-D263-F2950AD9B38C}"/>
                  </a:ext>
                </a:extLst>
              </p:cNvPr>
              <p:cNvSpPr txBox="1"/>
              <p:nvPr/>
            </p:nvSpPr>
            <p:spPr>
              <a:xfrm>
                <a:off x="8268586" y="3097656"/>
                <a:ext cx="12340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sSup>
                        <m:sSup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sz="18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0,1</m:t>
                              </m:r>
                            </m:e>
                          </m:d>
                        </m:e>
                        <m:sup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6187229-C7EA-1F7C-D263-F2950AD9B3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68586" y="3097656"/>
                <a:ext cx="1234059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709603-6874-53B4-10C5-1DE77D42668E}"/>
              </a:ext>
            </a:extLst>
          </p:cNvPr>
          <p:cNvCxnSpPr>
            <a:cxnSpLocks/>
          </p:cNvCxnSpPr>
          <p:nvPr/>
        </p:nvCxnSpPr>
        <p:spPr>
          <a:xfrm flipH="1">
            <a:off x="8125273" y="4086406"/>
            <a:ext cx="137737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1093C0-5CB2-051E-EE5B-ECBA26AE072B}"/>
                  </a:ext>
                </a:extLst>
              </p:cNvPr>
              <p:cNvSpPr txBox="1"/>
              <p:nvPr/>
            </p:nvSpPr>
            <p:spPr>
              <a:xfrm>
                <a:off x="8600027" y="4068467"/>
                <a:ext cx="3679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US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E81093C0-5CB2-051E-EE5B-ECBA26AE07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0027" y="4068467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 l="-5000" r="-80000" b="-131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799774A8-5292-10A4-8567-03A635D72523}"/>
              </a:ext>
            </a:extLst>
          </p:cNvPr>
          <p:cNvSpPr/>
          <p:nvPr/>
        </p:nvSpPr>
        <p:spPr>
          <a:xfrm>
            <a:off x="6746821" y="2522774"/>
            <a:ext cx="1378452" cy="28074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</a:t>
            </a:r>
            <a:r>
              <a:rPr kumimoji="0" lang="en-IL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ner</a:t>
            </a: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0218E13-7009-6259-3FE7-E1ADAEA50847}"/>
              </a:ext>
            </a:extLst>
          </p:cNvPr>
          <p:cNvSpPr/>
          <p:nvPr/>
        </p:nvSpPr>
        <p:spPr>
          <a:xfrm>
            <a:off x="9502645" y="3027397"/>
            <a:ext cx="2168025" cy="1798218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Teacher     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CD55-F5A4-789E-1206-3AAF84BB1903}"/>
                  </a:ext>
                </a:extLst>
              </p:cNvPr>
              <p:cNvSpPr txBox="1"/>
              <p:nvPr/>
            </p:nvSpPr>
            <p:spPr>
              <a:xfrm>
                <a:off x="10107567" y="4068467"/>
                <a:ext cx="8867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  </m:t>
                      </m:r>
                      <m:r>
                        <a:rPr kumimoji="0" lang="en-IL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𝒇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∈</m:t>
                      </m:r>
                      <m:r>
                        <a:rPr kumimoji="0" lang="en-US" sz="18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white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𝑪</m:t>
                      </m:r>
                    </m:oMath>
                  </m:oMathPara>
                </a14:m>
                <a:endParaRPr kumimoji="0" lang="en-IL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BF8CD55-F5A4-789E-1206-3AAF84BB1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07567" y="4068467"/>
                <a:ext cx="886781" cy="369332"/>
              </a:xfrm>
              <a:prstGeom prst="rect">
                <a:avLst/>
              </a:prstGeom>
              <a:blipFill>
                <a:blip r:embed="rId6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153B0572-D8DB-BCB5-9981-E29D1C1F26B1}"/>
              </a:ext>
            </a:extLst>
          </p:cNvPr>
          <p:cNvSpPr txBox="1"/>
          <p:nvPr/>
        </p:nvSpPr>
        <p:spPr>
          <a:xfrm>
            <a:off x="6541949" y="1731836"/>
            <a:ext cx="1987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IL" sz="1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Learning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69D655-1D04-88F0-44E2-4F44DA7016AA}"/>
                  </a:ext>
                </a:extLst>
              </p:cNvPr>
              <p:cNvSpPr txBox="1"/>
              <p:nvPr/>
            </p:nvSpPr>
            <p:spPr>
              <a:xfrm>
                <a:off x="9791775" y="1650481"/>
                <a:ext cx="1984774" cy="6908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1800" b="1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Oracle, </a:t>
                </a:r>
                <a14:m>
                  <m:oMath xmlns:m="http://schemas.openxmlformats.org/officeDocument/2006/math">
                    <m:r>
                      <a:rPr kumimoji="0" lang="en-IL" sz="18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  <m:sSub>
                      <m:sSubPr>
                        <m:ctrlPr>
                          <a:rPr kumimoji="0" lang="en-IL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IL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𝑄</m:t>
                        </m:r>
                      </m:e>
                      <m:sub>
                        <m:r>
                          <a:rPr kumimoji="0" lang="en-IL" sz="18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𝑓</m:t>
                        </m:r>
                      </m:sub>
                    </m:sSub>
                  </m:oMath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𝑀</m:t>
                      </m:r>
                      <m:sSub>
                        <m:sSubPr>
                          <m:ctrlPr>
                            <a:rPr kumimoji="0" lang="en-IL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IL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𝑄</m:t>
                          </m:r>
                        </m:e>
                        <m:sub>
                          <m:r>
                            <a:rPr kumimoji="0" lang="en-IL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𝑓</m:t>
                          </m:r>
                        </m:sub>
                      </m:sSub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 = </m:t>
                      </m:r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𝑓</m:t>
                      </m:r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(</m:t>
                      </m:r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𝑎</m:t>
                      </m:r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069D655-1D04-88F0-44E2-4F44DA701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91775" y="1650481"/>
                <a:ext cx="1984774" cy="690830"/>
              </a:xfrm>
              <a:prstGeom prst="rect">
                <a:avLst/>
              </a:prstGeom>
              <a:blipFill>
                <a:blip r:embed="rId7"/>
                <a:stretch>
                  <a:fillRect l="-2454" t="-4425" b="-442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458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2" grpId="0"/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8B2262A-0987-773B-E5C0-53ED2FE0B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1599" y="248524"/>
            <a:ext cx="10515600" cy="1325563"/>
          </a:xfrm>
        </p:spPr>
        <p:txBody>
          <a:bodyPr/>
          <a:lstStyle/>
          <a:p>
            <a:r>
              <a:rPr lang="en-IL" dirty="0"/>
              <a:t>Disjunct matrices parameters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For a randomization model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𝓜</m:t>
                    </m:r>
                  </m:oMath>
                </a14:m>
                <a:r>
                  <a:rPr lang="en-US" dirty="0"/>
                  <a:t> we define: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𝒎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bSup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𝒏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b="1" dirty="0">
                    <a:solidFill>
                      <a:srgbClr val="C00000"/>
                    </a:solidFill>
                  </a:rPr>
                  <a:t> </a:t>
                </a:r>
                <a:r>
                  <a:rPr lang="en-IL" dirty="0"/>
                  <a:t>- </a:t>
                </a:r>
                <a:r>
                  <a:rPr lang="en-US" dirty="0"/>
                  <a:t>the minimum number of tests  required to ensure that for any defective set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of size at most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over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items, with probability at least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/>
                  <a:t>, the test matrix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𝐷𝑖𝑠𝑗𝑢𝑛𝑐𝑡</m:t>
                    </m:r>
                  </m:oMath>
                </a14:m>
                <a:r>
                  <a:rPr lang="en-IL" dirty="0"/>
                  <a:t>  when the tests are chosen according the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/>
                  <a:t>.  </a:t>
                </a: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bSup>
                    <m:d>
                      <m:dPr>
                        <m:ctrlP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𝒅</m:t>
                        </m:r>
                      </m:e>
                    </m:d>
                    <m:r>
                      <a:rPr lang="en-US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</m:oMath>
                </a14:m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:endParaRPr lang="en-US" b="1" dirty="0">
                  <a:solidFill>
                    <a:srgbClr val="C00000"/>
                  </a:solidFill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𝒄</m:t>
                        </m:r>
                      </m:e>
                      <m:sub>
                        <m:r>
                          <a:rPr lang="en-US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𝓜</m:t>
                        </m:r>
                      </m:sub>
                      <m:sup>
                        <m:r>
                          <a:rPr lang="en-US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𝑫</m:t>
                        </m:r>
                      </m:sup>
                    </m:sSubSup>
                  </m:oMath>
                </a14:m>
                <a:r>
                  <a:rPr lang="en-US" b="1" dirty="0">
                    <a:solidFill>
                      <a:srgbClr val="C00000"/>
                    </a:solidFill>
                    <a:ea typeface="Cambria Math" panose="02040503050406030204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297AB612-25D4-98C7-2A4F-12A13FDD7F7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08315"/>
                <a:ext cx="10515600" cy="4351338"/>
              </a:xfrm>
              <a:blipFill>
                <a:blip r:embed="rId2"/>
                <a:stretch>
                  <a:fillRect l="-1206" t="-2326" r="-13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/>
              <p:nvPr/>
            </p:nvSpPr>
            <p:spPr>
              <a:xfrm>
                <a:off x="4118380" y="3605667"/>
                <a:ext cx="4308113" cy="783641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func>
                                <m:func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func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F29019B8-C599-3096-7621-C5D9B17C562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80" y="3605667"/>
                <a:ext cx="4308113" cy="783641"/>
              </a:xfrm>
              <a:prstGeom prst="roundRect">
                <a:avLst/>
              </a:prstGeom>
              <a:blipFill>
                <a:blip r:embed="rId3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/>
              <p:nvPr/>
            </p:nvSpPr>
            <p:spPr>
              <a:xfrm>
                <a:off x="4118379" y="4615715"/>
                <a:ext cx="4308113" cy="835643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≔</m:t>
                      </m:r>
                      <m:func>
                        <m:func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→∞</m:t>
                              </m:r>
                            </m:lim>
                          </m:limLow>
                        </m:fName>
                        <m:e>
                          <m:f>
                            <m:fPr>
                              <m:ctrl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ℳ</m:t>
                                  </m:r>
                                </m:sub>
                                <m:sup>
                                  <m:r>
                                    <a:rPr lang="en-US" sz="24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𝐷</m:t>
                                  </m:r>
                                </m:sup>
                              </m:sSubSup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en-US" sz="24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0346042B-0F24-BB4C-BEFC-D59D33A31A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18379" y="4615715"/>
                <a:ext cx="4308113" cy="835643"/>
              </a:xfrm>
              <a:prstGeom prst="roundRect">
                <a:avLst/>
              </a:prstGeom>
              <a:blipFill>
                <a:blip r:embed="rId4"/>
                <a:stretch>
                  <a:fillRect b="-588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15B7F7B-3B4F-9197-E9AF-557D2C1F7F1A}"/>
                  </a:ext>
                </a:extLst>
              </p:cNvPr>
              <p:cNvSpPr/>
              <p:nvPr/>
            </p:nvSpPr>
            <p:spPr>
              <a:xfrm>
                <a:off x="1645202" y="5569216"/>
                <a:ext cx="9254465" cy="114760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sz="2800" dirty="0">
                    <a:solidFill>
                      <a:schemeClr val="tx1"/>
                    </a:solidFill>
                  </a:rPr>
                  <a:t>We will study the constant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b="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</m:oMath>
                </a14:m>
                <a:r>
                  <a:rPr lang="en-IL" sz="2800" dirty="0">
                    <a:solidFill>
                      <a:schemeClr val="tx1"/>
                    </a:solidFill>
                  </a:rPr>
                  <a:t> over the previous models via the constant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IL" sz="2800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E15B7F7B-3B4F-9197-E9AF-557D2C1F7F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5202" y="5569216"/>
                <a:ext cx="9254465" cy="1147603"/>
              </a:xfrm>
              <a:prstGeom prst="roundRect">
                <a:avLst/>
              </a:prstGeom>
              <a:blipFill>
                <a:blip r:embed="rId5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9070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C57FF-1EA0-68E0-904E-4E1EF8229778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IL" dirty="0"/>
                  <a:t>Disjunct vs. Seperable: why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4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4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r>
                  <a:rPr lang="en-IL" dirty="0"/>
                  <a:t> is good enough?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8BC57FF-1EA0-68E0-904E-4E1EF822977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413" t="-12381" b="-2285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A449F62-4285-236D-930B-CDE8250C65A4}"/>
                  </a:ext>
                </a:extLst>
              </p:cNvPr>
              <p:cNvSpPr/>
              <p:nvPr/>
            </p:nvSpPr>
            <p:spPr>
              <a:xfrm>
                <a:off x="270787" y="1970042"/>
                <a:ext cx="5991671" cy="754841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Property #1:</a:t>
                </a:r>
              </a:p>
              <a:p>
                <a:pPr algn="ctr"/>
                <a:r>
                  <a:rPr lang="en-IL" dirty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, then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𝑠𝑒𝑝𝑒𝑟𝑎𝑏𝑙𝑒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1A449F62-4285-236D-930B-CDE8250C6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87" y="1970042"/>
                <a:ext cx="5991671" cy="754841"/>
              </a:xfrm>
              <a:prstGeom prst="roundRect">
                <a:avLst/>
              </a:prstGeom>
              <a:blipFill>
                <a:blip r:embed="rId3"/>
                <a:stretch>
                  <a:fillRect b="-4839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ight Arrow 5">
            <a:extLst>
              <a:ext uri="{FF2B5EF4-FFF2-40B4-BE49-F238E27FC236}">
                <a16:creationId xmlns:a16="http://schemas.microsoft.com/office/drawing/2014/main" id="{1EE2046A-A43C-542F-CD1B-C4ABD00EA1D3}"/>
              </a:ext>
            </a:extLst>
          </p:cNvPr>
          <p:cNvSpPr/>
          <p:nvPr/>
        </p:nvSpPr>
        <p:spPr>
          <a:xfrm>
            <a:off x="5964053" y="2175052"/>
            <a:ext cx="840757" cy="42498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2E72278-4D91-16D0-F0D4-7235483EB0C4}"/>
                  </a:ext>
                </a:extLst>
              </p:cNvPr>
              <p:cNvSpPr/>
              <p:nvPr/>
            </p:nvSpPr>
            <p:spPr>
              <a:xfrm>
                <a:off x="6804810" y="1918311"/>
                <a:ext cx="4468698" cy="86530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7" name="Rounded Rectangle 6">
                <a:extLst>
                  <a:ext uri="{FF2B5EF4-FFF2-40B4-BE49-F238E27FC236}">
                    <a16:creationId xmlns:a16="http://schemas.microsoft.com/office/drawing/2014/main" id="{62E72278-4D91-16D0-F0D4-7235483EB0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10" y="1918311"/>
                <a:ext cx="4468698" cy="86530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C3158CC-121A-066B-9E29-1740C2B4EDDF}"/>
                  </a:ext>
                </a:extLst>
              </p:cNvPr>
              <p:cNvSpPr/>
              <p:nvPr/>
            </p:nvSpPr>
            <p:spPr>
              <a:xfrm>
                <a:off x="213764" y="2900164"/>
                <a:ext cx="6105718" cy="174605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Property #2: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be an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 matrix that is chosen according to a model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ℳ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+1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).  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be any set of size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Then, with probability at least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,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is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-disjucnt.</a:t>
                </a: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BC3158CC-121A-066B-9E29-1740C2B4EDD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764" y="2900164"/>
                <a:ext cx="6105718" cy="174605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>
            <a:extLst>
              <a:ext uri="{FF2B5EF4-FFF2-40B4-BE49-F238E27FC236}">
                <a16:creationId xmlns:a16="http://schemas.microsoft.com/office/drawing/2014/main" id="{40C5873C-FF44-21CF-350C-C306AB9BF3F0}"/>
              </a:ext>
            </a:extLst>
          </p:cNvPr>
          <p:cNvSpPr/>
          <p:nvPr/>
        </p:nvSpPr>
        <p:spPr>
          <a:xfrm>
            <a:off x="5964052" y="3603819"/>
            <a:ext cx="840757" cy="424981"/>
          </a:xfrm>
          <a:prstGeom prst="rightArrow">
            <a:avLst/>
          </a:prstGeom>
          <a:solidFill>
            <a:schemeClr val="accent4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9A68904-3B4A-62FB-1CB8-4DE166DB63D0}"/>
                  </a:ext>
                </a:extLst>
              </p:cNvPr>
              <p:cNvSpPr/>
              <p:nvPr/>
            </p:nvSpPr>
            <p:spPr>
              <a:xfrm>
                <a:off x="6804809" y="2919146"/>
                <a:ext cx="4468698" cy="1610142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/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L" sz="2800" dirty="0"/>
              </a:p>
              <a:p>
                <a:pPr algn="ctr"/>
                <a14:m>
                  <m:oMath xmlns:m="http://schemas.openxmlformats.org/officeDocument/2006/math"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sz="2800" dirty="0">
                    <a:solidFill>
                      <a:schemeClr val="tx1"/>
                    </a:solidFill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E9A68904-3B4A-62FB-1CB8-4DE166DB63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4809" y="2919146"/>
                <a:ext cx="4468698" cy="1610142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4B90B9B-CC19-9372-A6FD-C9F22E4E4A71}"/>
                  </a:ext>
                </a:extLst>
              </p:cNvPr>
              <p:cNvSpPr/>
              <p:nvPr/>
            </p:nvSpPr>
            <p:spPr>
              <a:xfrm>
                <a:off x="3623839" y="4865492"/>
                <a:ext cx="5277237" cy="734902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Sup>
                        <m:sSubSup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  <m:sup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𝐷</m:t>
                          </m:r>
                        </m:sup>
                      </m:sSubSup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ℳ</m:t>
                          </m:r>
                        </m:sub>
                      </m:sSub>
                      <m:d>
                        <m:dPr>
                          <m:ctrlP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+1</m:t>
                          </m:r>
                        </m:e>
                      </m:d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74B90B9B-CC19-9372-A6FD-C9F22E4E4A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3839" y="4865492"/>
                <a:ext cx="5277237" cy="73490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C16A5D8-D32D-8292-EF76-CA2E72D3EA4A}"/>
                  </a:ext>
                </a:extLst>
              </p:cNvPr>
              <p:cNvSpPr/>
              <p:nvPr/>
            </p:nvSpPr>
            <p:spPr>
              <a:xfrm>
                <a:off x="2292129" y="5740948"/>
                <a:ext cx="8263361" cy="628781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IL" sz="28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ℳ</m:t>
                        </m:r>
                      </m:sub>
                      <m:sup>
                        <m:r>
                          <a:rPr lang="en-US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𝐷</m:t>
                        </m:r>
                      </m:sup>
                    </m:sSubSup>
                  </m:oMath>
                </a14:m>
                <a:endParaRPr lang="en-IL" sz="2800" dirty="0"/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8C16A5D8-D32D-8292-EF76-CA2E72D3E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2129" y="5740948"/>
                <a:ext cx="8263361" cy="628781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51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76DD-A656-0563-A97A-FFE74BF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Good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</p:spPr>
            <p:txBody>
              <a:bodyPr>
                <a:normAutofit/>
              </a:bodyPr>
              <a:lstStyle/>
              <a:p>
                <a:r>
                  <a:rPr lang="en-IL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Good row: </a:t>
                </a:r>
                <a:r>
                  <a:rPr lang="en-IL" dirty="0"/>
                  <a:t>a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in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/>
                  <a:t> such that:</a:t>
                </a:r>
              </a:p>
              <a:p>
                <a:pPr marL="0" indent="0" algn="ctr">
                  <a:buNone/>
                </a:pPr>
                <a:r>
                  <a:rPr lang="en-I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IL" dirty="0"/>
                  <a:t>for all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1≤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Event B: </a:t>
                </a:r>
                <a:r>
                  <a:rPr lang="en-IL" dirty="0"/>
                  <a:t>There is an item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such that no good row includes it.</a:t>
                </a:r>
              </a:p>
              <a:p>
                <a:endParaRPr lang="en-IL" dirty="0"/>
              </a:p>
              <a:p>
                <a:r>
                  <a:rPr lang="en-IL" b="1" dirty="0"/>
                  <a:t>For upper bounds: </a:t>
                </a:r>
                <a:r>
                  <a:rPr lang="en-IL" dirty="0"/>
                  <a:t>we calculated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IL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For lower bounds: </a:t>
                </a:r>
                <a:r>
                  <a:rPr lang="en-IL" dirty="0"/>
                  <a:t>we find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/>
                  <a:t> such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IL" dirty="0"/>
              </a:p>
              <a:p>
                <a:endParaRPr lang="en-I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  <a:blipFill>
                <a:blip r:embed="rId2"/>
                <a:stretch>
                  <a:fillRect l="-1639" t="-20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864746"/>
                  </p:ext>
                </p:extLst>
              </p:nvPr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0000" t="-6667" r="-785714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4286" t="-6667" r="-471429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31543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19F74-05C5-874F-B228-6308DFD5C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170" y="145317"/>
            <a:ext cx="10515600" cy="1325563"/>
          </a:xfrm>
        </p:spPr>
        <p:txBody>
          <a:bodyPr/>
          <a:lstStyle/>
          <a:p>
            <a:r>
              <a:rPr lang="en-US" dirty="0"/>
              <a:t>RID Upper Bound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40ADBF-CEFA-284E-BCC3-8B6AAD66E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861" y="1470880"/>
            <a:ext cx="10515600" cy="4351338"/>
          </a:xfrm>
        </p:spPr>
        <p:txBody>
          <a:bodyPr/>
          <a:lstStyle/>
          <a:p>
            <a:r>
              <a:rPr lang="en-US" dirty="0"/>
              <a:t>Lemma: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BEBC1-ECA0-3F46-8BD5-1E3A0CE42FE7}"/>
                  </a:ext>
                </a:extLst>
              </p:cNvPr>
              <p:cNvSpPr txBox="1"/>
              <p:nvPr/>
            </p:nvSpPr>
            <p:spPr>
              <a:xfrm>
                <a:off x="899747" y="1916723"/>
                <a:ext cx="10805746" cy="448084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𝑅𝐼𝐷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rad>
                        <m:radPr>
                          <m:degHide m:val="on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𝑒𝑚𝑙𝑛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ra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.</m:t>
                      </m:r>
                    </m:oMath>
                  </m:oMathPara>
                </a14:m>
                <a:endParaRPr lang="en-US" sz="24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endParaRPr lang="en-US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𝑒𝑑𝑙𝑛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𝑑𝑙𝑛</m:t>
                            </m:r>
                            <m:d>
                              <m:d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num>
                                  <m:den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400" b="0" i="1" smtClean="0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</m:func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D0BEBC1-ECA0-3F46-8BD5-1E3A0CE42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747" y="1916723"/>
                <a:ext cx="10805746" cy="448084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" action="ppaction://noaction"/>
            <a:extLst>
              <a:ext uri="{FF2B5EF4-FFF2-40B4-BE49-F238E27FC236}">
                <a16:creationId xmlns:a16="http://schemas.microsoft.com/office/drawing/2014/main" id="{DD1C2B44-840B-1CC4-CF4A-C180DCA428A7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912670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9A58C0-F664-44D3-B6AB-9CD0F1BBE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 Upper Bound – Proof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0202E-34EA-4287-A1B9-A8AAFE7F350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RID random design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,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(the probability that a bit gets the value 0 in the design)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- random variable that gets the value 1 if the row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a good row and 0 otherwise.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- the number of the good rows in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Therefore:</a:t>
                </a:r>
              </a:p>
              <a:p>
                <a:pPr lvl="1"/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:=</m:t>
                    </m:r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FE0202E-34EA-4287-A1B9-A8AAFE7F350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5DDBE2-2EFA-A56D-090F-50E49CF845C0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343274" y="4312247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D15DDBE2-2EFA-A56D-090F-50E49CF845C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434711347"/>
                  </p:ext>
                </p:extLst>
              </p:nvPr>
            </p:nvGraphicFramePr>
            <p:xfrm>
              <a:off x="7343274" y="4312247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62963" t="-6667" r="-818519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88889" t="-6667" r="-492593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Bent-Up Arrow 3">
            <a:hlinkClick r:id="" action="ppaction://noaction"/>
            <a:extLst>
              <a:ext uri="{FF2B5EF4-FFF2-40B4-BE49-F238E27FC236}">
                <a16:creationId xmlns:a16="http://schemas.microsoft.com/office/drawing/2014/main" id="{1EE6BB6E-7C70-2C16-FD54-9831FCF6C51E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494717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170B0-D28F-CA46-8389-F88774D69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 Upper Bound – Failure probability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B08A5-A697-B54A-B035-6C314F8D71B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71146" y="1509102"/>
                <a:ext cx="10515600" cy="1911106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&gt;1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Define the events: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indicates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indicates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r>
                  <a:rPr lang="en-US" dirty="0"/>
                  <a:t>.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6FB08A5-A697-B54A-B035-6C314F8D71B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71146" y="1509102"/>
                <a:ext cx="10515600" cy="1911106"/>
              </a:xfrm>
              <a:blipFill>
                <a:blip r:embed="rId2"/>
                <a:stretch>
                  <a:fillRect l="-965" t="-5960" b="-66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43626D-48F0-7842-AD7D-6989AC34E0F7}"/>
                  </a:ext>
                </a:extLst>
              </p:cNvPr>
              <p:cNvSpPr txBox="1"/>
              <p:nvPr/>
            </p:nvSpPr>
            <p:spPr>
              <a:xfrm>
                <a:off x="938285" y="3638903"/>
                <a:ext cx="5259992" cy="79207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|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</m:d>
                        </m:e>
                      </m:func>
                      <m:acc>
                        <m:accPr>
                          <m:chr m:val="̅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]≤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𝑛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B43626D-48F0-7842-AD7D-6989AC34E0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8285" y="3638903"/>
                <a:ext cx="5259992" cy="792076"/>
              </a:xfrm>
              <a:prstGeom prst="rect">
                <a:avLst/>
              </a:prstGeom>
              <a:blipFill>
                <a:blip r:embed="rId3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F1CA93-0A3E-371F-91C9-A3971E978F0C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18427" y="1552934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50409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>
                <a:extLst>
                  <a:ext uri="{FF2B5EF4-FFF2-40B4-BE49-F238E27FC236}">
                    <a16:creationId xmlns:a16="http://schemas.microsoft.com/office/drawing/2014/main" id="{4FF1CA93-0A3E-371F-91C9-A3971E978F0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9574417"/>
                  </p:ext>
                </p:extLst>
              </p:nvPr>
            </p:nvGraphicFramePr>
            <p:xfrm>
              <a:off x="7818427" y="1552934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50000" t="-6667" r="-785714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588889" t="-6667" r="-488889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986957" t="-6667" r="-295652" b="-8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B9D027F-5127-BCA9-4BE5-41A3A515EC49}"/>
              </a:ext>
            </a:extLst>
          </p:cNvPr>
          <p:cNvCxnSpPr>
            <a:cxnSpLocks/>
          </p:cNvCxnSpPr>
          <p:nvPr/>
        </p:nvCxnSpPr>
        <p:spPr>
          <a:xfrm>
            <a:off x="8628499" y="2293527"/>
            <a:ext cx="0" cy="120579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00E171A5-68AD-953B-C8B0-A9C3A442CA92}"/>
              </a:ext>
            </a:extLst>
          </p:cNvPr>
          <p:cNvSpPr/>
          <p:nvPr/>
        </p:nvSpPr>
        <p:spPr>
          <a:xfrm>
            <a:off x="8389161" y="5348898"/>
            <a:ext cx="1428302" cy="467245"/>
          </a:xfrm>
          <a:prstGeom prst="wedgeRoundRectCallout">
            <a:avLst>
              <a:gd name="adj1" fmla="val 9001"/>
              <a:gd name="adj2" fmla="val -48125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good rows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9AE5C6-971F-2F8E-9256-73A44859A8F4}"/>
                  </a:ext>
                </a:extLst>
              </p:cNvPr>
              <p:cNvSpPr txBox="1"/>
              <p:nvPr/>
            </p:nvSpPr>
            <p:spPr>
              <a:xfrm>
                <a:off x="8389161" y="2509165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A9AE5C6-971F-2F8E-9256-73A44859A8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9161" y="2509165"/>
                <a:ext cx="36798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C33D745-B2D8-35D8-ED35-1DA220A693A0}"/>
              </a:ext>
            </a:extLst>
          </p:cNvPr>
          <p:cNvCxnSpPr>
            <a:cxnSpLocks/>
          </p:cNvCxnSpPr>
          <p:nvPr/>
        </p:nvCxnSpPr>
        <p:spPr>
          <a:xfrm>
            <a:off x="7751605" y="1959016"/>
            <a:ext cx="0" cy="308061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4C67EE-5E5B-9E6F-7425-C0425494DD23}"/>
                  </a:ext>
                </a:extLst>
              </p:cNvPr>
              <p:cNvSpPr txBox="1"/>
              <p:nvPr/>
            </p:nvSpPr>
            <p:spPr>
              <a:xfrm>
                <a:off x="7366066" y="3050876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54C67EE-5E5B-9E6F-7425-C0425494DD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066" y="3050876"/>
                <a:ext cx="435504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6C7422FA-8AD0-FC58-AE9D-6155C41D7F50}"/>
              </a:ext>
            </a:extLst>
          </p:cNvPr>
          <p:cNvSpPr/>
          <p:nvPr/>
        </p:nvSpPr>
        <p:spPr>
          <a:xfrm>
            <a:off x="10734276" y="1921138"/>
            <a:ext cx="171183" cy="3118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192E4B-0326-BE06-C488-D948D0A96BD8}"/>
                  </a:ext>
                </a:extLst>
              </p:cNvPr>
              <p:cNvSpPr txBox="1"/>
              <p:nvPr/>
            </p:nvSpPr>
            <p:spPr>
              <a:xfrm>
                <a:off x="10704329" y="2235812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4192E4B-0326-BE06-C488-D948D0A96B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4329" y="2235812"/>
                <a:ext cx="143192" cy="1200329"/>
              </a:xfrm>
              <a:prstGeom prst="rect">
                <a:avLst/>
              </a:prstGeom>
              <a:blipFill>
                <a:blip r:embed="rId7"/>
                <a:stretch>
                  <a:fillRect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FB6437-E00E-3A31-F679-6102C393DC96}"/>
                  </a:ext>
                </a:extLst>
              </p:cNvPr>
              <p:cNvSpPr txBox="1"/>
              <p:nvPr/>
            </p:nvSpPr>
            <p:spPr>
              <a:xfrm>
                <a:off x="8707518" y="2263711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EFB6437-E00E-3A31-F679-6102C393D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518" y="2263711"/>
                <a:ext cx="143192" cy="1200329"/>
              </a:xfrm>
              <a:prstGeom prst="rect">
                <a:avLst/>
              </a:prstGeom>
              <a:blipFill>
                <a:blip r:embed="rId8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BEC5C-8C3B-3ABA-6164-852D83869112}"/>
                  </a:ext>
                </a:extLst>
              </p:cNvPr>
              <p:cNvSpPr txBox="1"/>
              <p:nvPr/>
            </p:nvSpPr>
            <p:spPr>
              <a:xfrm>
                <a:off x="9908472" y="2259435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0DBEC5C-8C3B-3ABA-6164-852D838691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8472" y="2259435"/>
                <a:ext cx="143192" cy="1200329"/>
              </a:xfrm>
              <a:prstGeom prst="rect">
                <a:avLst/>
              </a:prstGeom>
              <a:blipFill>
                <a:blip r:embed="rId9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02584A-B1AF-33B9-E4C7-3395E504822A}"/>
                  </a:ext>
                </a:extLst>
              </p:cNvPr>
              <p:cNvSpPr txBox="1"/>
              <p:nvPr/>
            </p:nvSpPr>
            <p:spPr>
              <a:xfrm>
                <a:off x="8479237" y="2204295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D702584A-B1AF-33B9-E4C7-3395E50482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79237" y="2204295"/>
                <a:ext cx="175114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AF6E0B-8D75-8F36-C133-0C9010340DFE}"/>
                  </a:ext>
                </a:extLst>
              </p:cNvPr>
              <p:cNvSpPr txBox="1"/>
              <p:nvPr/>
            </p:nvSpPr>
            <p:spPr>
              <a:xfrm>
                <a:off x="8524239" y="3094135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9AF6E0B-8D75-8F36-C133-0C9010340D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24239" y="3094135"/>
                <a:ext cx="1751141" cy="369332"/>
              </a:xfrm>
              <a:prstGeom prst="rect">
                <a:avLst/>
              </a:prstGeom>
              <a:blipFill>
                <a:blip r:embed="rId10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9B1F9B-7063-CFCC-A55F-80F2E2BB0774}"/>
                  </a:ext>
                </a:extLst>
              </p:cNvPr>
              <p:cNvSpPr txBox="1"/>
              <p:nvPr/>
            </p:nvSpPr>
            <p:spPr>
              <a:xfrm>
                <a:off x="946811" y="4650533"/>
                <a:ext cx="2254335" cy="139672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func>
                            <m:func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4B9B1F9B-7063-CFCC-A55F-80F2E2BB07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811" y="4650533"/>
                <a:ext cx="2254335" cy="1396729"/>
              </a:xfrm>
              <a:prstGeom prst="rect">
                <a:avLst/>
              </a:prstGeom>
              <a:blipFill>
                <a:blip r:embed="rId11"/>
                <a:stretch>
                  <a:fillRect b="-357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E1572E-758A-B880-51DC-3513E2AAE055}"/>
                  </a:ext>
                </a:extLst>
              </p:cNvPr>
              <p:cNvSpPr txBox="1"/>
              <p:nvPr/>
            </p:nvSpPr>
            <p:spPr>
              <a:xfrm>
                <a:off x="964212" y="6262042"/>
                <a:ext cx="2228752" cy="461665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B2E1572E-758A-B880-51DC-3513E2AAE0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4212" y="6262042"/>
                <a:ext cx="2228752" cy="46166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Right Brace 35">
            <a:extLst>
              <a:ext uri="{FF2B5EF4-FFF2-40B4-BE49-F238E27FC236}">
                <a16:creationId xmlns:a16="http://schemas.microsoft.com/office/drawing/2014/main" id="{2A7DC580-66BD-6632-F9F7-CC431F03E284}"/>
              </a:ext>
            </a:extLst>
          </p:cNvPr>
          <p:cNvSpPr/>
          <p:nvPr/>
        </p:nvSpPr>
        <p:spPr>
          <a:xfrm>
            <a:off x="3344617" y="4649674"/>
            <a:ext cx="220929" cy="2076382"/>
          </a:xfrm>
          <a:prstGeom prst="rightBrace">
            <a:avLst>
              <a:gd name="adj1" fmla="val 38889"/>
              <a:gd name="adj2" fmla="val 49113"/>
            </a:avLst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7AE3D60B-30D1-34E8-0C3F-CBC14C93E5BE}"/>
              </a:ext>
            </a:extLst>
          </p:cNvPr>
          <p:cNvSpPr/>
          <p:nvPr/>
        </p:nvSpPr>
        <p:spPr>
          <a:xfrm>
            <a:off x="3709017" y="5429079"/>
            <a:ext cx="871442" cy="51757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0C5B1B-E7F4-8EDF-E01C-F5AA2EB600BC}"/>
                  </a:ext>
                </a:extLst>
              </p:cNvPr>
              <p:cNvSpPr txBox="1"/>
              <p:nvPr/>
            </p:nvSpPr>
            <p:spPr>
              <a:xfrm>
                <a:off x="4953766" y="4868401"/>
                <a:ext cx="1325491" cy="629339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D20C5B1B-E7F4-8EDF-E01C-F5AA2EB60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766" y="4868401"/>
                <a:ext cx="1325491" cy="629339"/>
              </a:xfrm>
              <a:prstGeom prst="rect">
                <a:avLst/>
              </a:prstGeom>
              <a:blipFill>
                <a:blip r:embed="rId13"/>
                <a:stretch>
                  <a:fillRect b="-5882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6B161-3188-B1C1-4855-BEE4FA34CF54}"/>
                  </a:ext>
                </a:extLst>
              </p:cNvPr>
              <p:cNvSpPr txBox="1"/>
              <p:nvPr/>
            </p:nvSpPr>
            <p:spPr>
              <a:xfrm>
                <a:off x="4646701" y="5650230"/>
                <a:ext cx="2363147" cy="794064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A56B161-3188-B1C1-4855-BEE4FA34CF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6701" y="5650230"/>
                <a:ext cx="2363147" cy="794064"/>
              </a:xfrm>
              <a:prstGeom prst="rect">
                <a:avLst/>
              </a:prstGeom>
              <a:blipFill>
                <a:blip r:embed="rId14"/>
                <a:stretch>
                  <a:fillRect b="-625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1EF0F3-C592-6E76-ED8B-3647B8CDC80E}"/>
                  </a:ext>
                </a:extLst>
              </p:cNvPr>
              <p:cNvSpPr txBox="1"/>
              <p:nvPr/>
            </p:nvSpPr>
            <p:spPr>
              <a:xfrm rot="2267883">
                <a:off x="8479237" y="2563768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01EF0F3-C592-6E76-ED8B-3647B8CDC8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7883">
                <a:off x="8479237" y="2563768"/>
                <a:ext cx="1751141" cy="369332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" action="ppaction://noaction"/>
            <a:extLst>
              <a:ext uri="{FF2B5EF4-FFF2-40B4-BE49-F238E27FC236}">
                <a16:creationId xmlns:a16="http://schemas.microsoft.com/office/drawing/2014/main" id="{E22BF22B-2079-16D6-CFB5-0CF135A809E1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87698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2EE7A-53A9-DC97-5A16-EFD369FB67D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4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4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4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72EE7A-53A9-DC97-5A16-EFD369FB67D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96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822D3-BAC2-D40A-2F4E-6C1C6E532EB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6982" y="1435927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is the event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02822D3-BAC2-D40A-2F4E-6C1C6E532EB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6982" y="1435927"/>
                <a:ext cx="10515600" cy="4351338"/>
              </a:xfrm>
              <a:blipFill>
                <a:blip r:embed="rId3"/>
                <a:stretch>
                  <a:fillRect l="-965" t="-2332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FD025-89D5-CF3F-AA9B-DE35AAA8FA39}"/>
                  </a:ext>
                </a:extLst>
              </p:cNvPr>
              <p:cNvSpPr txBox="1"/>
              <p:nvPr/>
            </p:nvSpPr>
            <p:spPr>
              <a:xfrm>
                <a:off x="763279" y="2300049"/>
                <a:ext cx="10515599" cy="194444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d>
                                    <m:d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sSup>
                                            <m:sSupPr>
                                              <m:ctrlP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num>
                                        <m:den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</m: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solidFill>
                                                <a:schemeClr val="tx1">
                                                  <a:lumMod val="85000"/>
                                                  <a:lumOff val="1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400" i="1">
                                                      <a:solidFill>
                                                        <a:schemeClr val="tx1">
                                                          <a:lumMod val="85000"/>
                                                          <a:lumOff val="1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400" i="1">
                                                  <a:solidFill>
                                                    <a:schemeClr val="tx1">
                                                      <a:lumMod val="85000"/>
                                                      <a:lumOff val="1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/2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833FD025-89D5-CF3F-AA9B-DE35AAA8FA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79" y="2300049"/>
                <a:ext cx="10515599" cy="1944443"/>
              </a:xfrm>
              <a:prstGeom prst="rect">
                <a:avLst/>
              </a:prstGeom>
              <a:blipFill>
                <a:blip r:embed="rId4"/>
                <a:stretch>
                  <a:fillRect b="-2581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ounded Rectangular Callout 4">
            <a:extLst>
              <a:ext uri="{FF2B5EF4-FFF2-40B4-BE49-F238E27FC236}">
                <a16:creationId xmlns:a16="http://schemas.microsoft.com/office/drawing/2014/main" id="{FC925323-957B-04F7-09B2-D4D88765117D}"/>
              </a:ext>
            </a:extLst>
          </p:cNvPr>
          <p:cNvSpPr/>
          <p:nvPr/>
        </p:nvSpPr>
        <p:spPr>
          <a:xfrm>
            <a:off x="52674" y="4619232"/>
            <a:ext cx="1472859" cy="278493"/>
          </a:xfrm>
          <a:prstGeom prst="wedgeRoundRectCallout">
            <a:avLst>
              <a:gd name="adj1" fmla="val 23491"/>
              <a:gd name="adj2" fmla="val -208239"/>
              <a:gd name="adj3" fmla="val 16667"/>
            </a:avLst>
          </a:prstGeom>
          <a:solidFill>
            <a:srgbClr val="8FAADC">
              <a:alpha val="6235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Chernoff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CD0967E-826F-1719-6C4B-6F7A727C2F3C}"/>
                  </a:ext>
                </a:extLst>
              </p:cNvPr>
              <p:cNvSpPr/>
              <p:nvPr/>
            </p:nvSpPr>
            <p:spPr>
              <a:xfrm>
                <a:off x="7366902" y="1081635"/>
                <a:ext cx="2646484" cy="729761"/>
              </a:xfrm>
              <a:prstGeom prst="wedgeRoundRectCallout">
                <a:avLst>
                  <a:gd name="adj1" fmla="val 83219"/>
                  <a:gd name="adj2" fmla="val 150042"/>
                  <a:gd name="adj3" fmla="val 16667"/>
                </a:avLst>
              </a:prstGeom>
              <a:solidFill>
                <a:srgbClr val="8FAADC">
                  <a:alpha val="6235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smtClean="0">
                            <a:solidFill>
                              <a:schemeClr val="tx1">
                                <a:lumMod val="85000"/>
                                <a:lumOff val="15000"/>
                              </a:schemeClr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6" name="Rounded Rectangular Callout 5">
                <a:extLst>
                  <a:ext uri="{FF2B5EF4-FFF2-40B4-BE49-F238E27FC236}">
                    <a16:creationId xmlns:a16="http://schemas.microsoft.com/office/drawing/2014/main" id="{DCD0967E-826F-1719-6C4B-6F7A727C2F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6902" y="1081635"/>
                <a:ext cx="2646484" cy="729761"/>
              </a:xfrm>
              <a:prstGeom prst="wedgeRoundRectCallout">
                <a:avLst>
                  <a:gd name="adj1" fmla="val 83219"/>
                  <a:gd name="adj2" fmla="val 150042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0DACDDD8-E981-6341-A5C5-E75B2D05DF94}"/>
                  </a:ext>
                </a:extLst>
              </p:cNvPr>
              <p:cNvSpPr/>
              <p:nvPr/>
            </p:nvSpPr>
            <p:spPr>
              <a:xfrm>
                <a:off x="5179563" y="1265607"/>
                <a:ext cx="1683030" cy="729761"/>
              </a:xfrm>
              <a:prstGeom prst="wedgeRoundRectCallout">
                <a:avLst>
                  <a:gd name="adj1" fmla="val 79220"/>
                  <a:gd name="adj2" fmla="val 144156"/>
                  <a:gd name="adj3" fmla="val 16667"/>
                </a:avLst>
              </a:prstGeom>
              <a:solidFill>
                <a:srgbClr val="8FAADC">
                  <a:alpha val="62353"/>
                </a:srgb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Cambria Math" panose="02040503050406030204" pitchFamily="18" charset="0"/>
                        </a:rPr>
                        <m:t>=1−</m:t>
                      </m:r>
                      <m:f>
                        <m:fPr>
                          <m:ctrlP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solidFill>
                                    <a:schemeClr val="tx1">
                                      <a:lumMod val="85000"/>
                                      <a:lumOff val="1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num>
                        <m:den>
                          <m:r>
                            <a:rPr lang="en-US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dirty="0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0DACDDD8-E981-6341-A5C5-E75B2D05DF9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563" y="1265607"/>
                <a:ext cx="1683030" cy="729761"/>
              </a:xfrm>
              <a:prstGeom prst="wedgeRoundRectCallout">
                <a:avLst>
                  <a:gd name="adj1" fmla="val 79220"/>
                  <a:gd name="adj2" fmla="val 144156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FA2818B-D7CD-CA45-166D-F82BE1E7E2FA}"/>
                  </a:ext>
                </a:extLst>
              </p:cNvPr>
              <p:cNvSpPr/>
              <p:nvPr/>
            </p:nvSpPr>
            <p:spPr>
              <a:xfrm>
                <a:off x="2365212" y="4828056"/>
                <a:ext cx="8024581" cy="1785841"/>
              </a:xfrm>
              <a:prstGeom prst="roundRect">
                <a:avLst/>
              </a:prstGeom>
              <a:ln w="38100"/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sSup>
                                                <m:sSupPr>
                                                  <m:ctrlP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i="1">
                                                      <a:solidFill>
                                                        <a:schemeClr val="tx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num>
                                            <m:den>
                                              <m:r>
                                                <a:rPr lang="en-US" sz="2000" i="1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𝛿</m:t>
                          </m:r>
                        </m:num>
                        <m:den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ad>
                        <m:radPr>
                          <m:degHide m:val="on"/>
                          <m:ctrlPr>
                            <a:rPr lang="en-US" sz="2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  <m:func>
                            <m:func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func>
                        </m:e>
                      </m:rad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0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</m:e>
                      </m:func>
                      <m:r>
                        <a:rPr lang="en-US" sz="2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rad>
                        <m:radPr>
                          <m:degHide m:val="on"/>
                          <m:ctrlP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𝑚𝑒</m:t>
                          </m:r>
                          <m:func>
                            <m:funcPr>
                              <m:ctrlPr>
                                <a:rPr lang="en-US" sz="2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0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func>
                        </m:e>
                      </m:rad>
                    </m:oMath>
                  </m:oMathPara>
                </a14:m>
                <a:endParaRPr lang="en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FA2818B-D7CD-CA45-166D-F82BE1E7E2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5212" y="4828056"/>
                <a:ext cx="8024581" cy="1785841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  <a:ln w="38100"/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Bent-Up Arrow 8">
            <a:hlinkClick r:id="rId8" action="ppaction://hlinksldjump"/>
            <a:extLst>
              <a:ext uri="{FF2B5EF4-FFF2-40B4-BE49-F238E27FC236}">
                <a16:creationId xmlns:a16="http://schemas.microsoft.com/office/drawing/2014/main" id="{91339AF8-C4DF-B29F-B8E5-37EFD96331CC}"/>
              </a:ext>
            </a:extLst>
          </p:cNvPr>
          <p:cNvSpPr/>
          <p:nvPr/>
        </p:nvSpPr>
        <p:spPr>
          <a:xfrm>
            <a:off x="11754782" y="6389225"/>
            <a:ext cx="289367" cy="341453"/>
          </a:xfrm>
          <a:prstGeom prst="bentUpArrow">
            <a:avLst>
              <a:gd name="adj1" fmla="val 9000"/>
              <a:gd name="adj2" fmla="val 14000"/>
              <a:gd name="adj3" fmla="val 29000"/>
            </a:avLst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0" name="Bent-Up Arrow 9">
            <a:hlinkClick r:id="" action="ppaction://noaction"/>
            <a:extLst>
              <a:ext uri="{FF2B5EF4-FFF2-40B4-BE49-F238E27FC236}">
                <a16:creationId xmlns:a16="http://schemas.microsoft.com/office/drawing/2014/main" id="{A9E683F8-F96F-1533-2C3F-36E6015729EE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150607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/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endParaRPr lang="en-US" sz="24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</a:rPr>
                      <m:t>𝐿𝑒𝑡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𝑏𝑒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𝑎𝑛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𝑅𝐼𝐷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𝑟𝑎𝑛𝑑𝑜𝑚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𝑑𝑒𝑠𝑖𝑔𝑛</m:t>
                    </m:r>
                    <m:r>
                      <a:rPr lang="en-US" sz="240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0≤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≤1</m:t>
                    </m:r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. If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𝑒𝑑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d>
                            <m:d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ad>
                            <m:radPr>
                              <m:degHide m:val="on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rad>
                        </m:e>
                      </m:func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400" b="0" dirty="0"/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𝑇h𝑒𝑛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𝑤𝑖𝑡h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𝑝𝑟𝑜𝑏𝑎𝑏𝑖𝑙𝑖𝑡𝑦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𝑙𝑒𝑎𝑠𝑡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r>
                  <a:rPr lang="en-US" sz="2400" i="1" dirty="0">
                    <a:latin typeface="Cambria Math" panose="02040503050406030204" pitchFamily="18" charset="0"/>
                  </a:rPr>
                  <a:t> ,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𝑛𝑜𝑡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𝐼𝑛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𝑝𝑎𝑟𝑡𝑖𝑐𝑢𝑙𝑎𝑟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𝑡𝑜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𝑠𝑢𝑐𝑐𝑒𝑠𝑠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𝑤𝑒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𝑚𝑢𝑠𝑡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h𝑎𝑣𝑒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: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endParaRPr lang="en-US" sz="2400" b="0" dirty="0"/>
              </a:p>
              <a:p>
                <a:pPr algn="ctr"/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𝑒𝑑</m:t>
                    </m:r>
                    <m:func>
                      <m:func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func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</a:rPr>
                      <m:t>Θ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func>
                              <m:func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sz="2400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func>
                          </m:e>
                        </m:rad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sz="2400" b="0" dirty="0"/>
                  <a:t>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sup>
                    </m:sSubSup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𝑅𝐼𝐷</m:t>
                        </m:r>
                      </m:sub>
                    </m:sSub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400" b="0" dirty="0"/>
              </a:p>
              <a:p>
                <a:pPr algn="ctr"/>
                <a:r>
                  <a:rPr lang="en-IL" dirty="0"/>
                  <a:t> 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31A831B9-FB49-7C5D-E9A9-AFBD4D1A478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40" y="1455420"/>
                <a:ext cx="11216640" cy="496824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itle 4">
            <a:extLst>
              <a:ext uri="{FF2B5EF4-FFF2-40B4-BE49-F238E27FC236}">
                <a16:creationId xmlns:a16="http://schemas.microsoft.com/office/drawing/2014/main" id="{681E4038-BD7D-8259-38FE-329F23362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Lower bound lemma (4.1.2)</a:t>
            </a:r>
          </a:p>
        </p:txBody>
      </p:sp>
      <p:sp>
        <p:nvSpPr>
          <p:cNvPr id="2" name="Bent-Up Arrow 1">
            <a:hlinkClick r:id="" action="ppaction://noaction"/>
            <a:extLst>
              <a:ext uri="{FF2B5EF4-FFF2-40B4-BE49-F238E27FC236}">
                <a16:creationId xmlns:a16="http://schemas.microsoft.com/office/drawing/2014/main" id="{C2C98395-EF47-426A-D774-D902899F0C77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938096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76DD-A656-0563-A97A-FFE74BF57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Good Rows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</p:spPr>
            <p:txBody>
              <a:bodyPr>
                <a:normAutofit/>
              </a:bodyPr>
              <a:lstStyle/>
              <a:p>
                <a:r>
                  <a:rPr lang="en-IL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= {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Good row: </a:t>
                </a:r>
                <a:r>
                  <a:rPr lang="en-IL" dirty="0"/>
                  <a:t>a row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</a:t>
                </a:r>
                <a:r>
                  <a:rPr lang="en-IL" dirty="0"/>
                  <a:t>in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IL" dirty="0"/>
                  <a:t> such that:</a:t>
                </a:r>
              </a:p>
              <a:p>
                <a:pPr marL="0" indent="0" algn="ctr">
                  <a:buNone/>
                </a:pPr>
                <a:r>
                  <a:rPr lang="en-IL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IL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sub>
                    </m:sSub>
                    <m:r>
                      <a:rPr lang="en-IL" i="1" dirty="0" smtClean="0">
                        <a:latin typeface="Cambria Math" panose="02040503050406030204" pitchFamily="18" charset="0"/>
                      </a:rPr>
                      <m:t>=0  </m:t>
                    </m:r>
                  </m:oMath>
                </a14:m>
                <a:r>
                  <a:rPr lang="en-IL" dirty="0"/>
                  <a:t>for all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1≤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≤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Event B: </a:t>
                </a:r>
                <a:r>
                  <a:rPr lang="en-IL" dirty="0"/>
                  <a:t>There is an item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∉ 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IL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/>
                  <a:t>such that no good row includes it.</a:t>
                </a:r>
              </a:p>
              <a:p>
                <a:endParaRPr lang="en-IL" dirty="0"/>
              </a:p>
              <a:p>
                <a:r>
                  <a:rPr lang="en-IL" b="1" dirty="0"/>
                  <a:t>For upper bounds: </a:t>
                </a:r>
                <a:r>
                  <a:rPr lang="en-IL" dirty="0"/>
                  <a:t>we calculated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/>
                  <a:t> such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IL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IL" dirty="0"/>
              </a:p>
              <a:p>
                <a:r>
                  <a:rPr lang="en-IL" b="1" dirty="0"/>
                  <a:t>For lower bounds: </a:t>
                </a:r>
                <a:r>
                  <a:rPr lang="en-IL" dirty="0"/>
                  <a:t>we find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dirty="0"/>
                  <a:t> such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IL" i="1" dirty="0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IL" i="0" dirty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IL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IL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e>
                    </m:fun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&gt;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IL" dirty="0"/>
              </a:p>
              <a:p>
                <a:endParaRPr lang="en-IL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23E65F0-DD34-C3AF-94BB-643B07AA114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965515" cy="5032375"/>
              </a:xfrm>
              <a:blipFill>
                <a:blip r:embed="rId2"/>
                <a:stretch>
                  <a:fillRect l="-1639" t="-20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FFF25FB7-B3BE-EAE3-3189-0D565B83A1F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30864746"/>
                  </p:ext>
                </p:extLst>
              </p:nvPr>
            </p:nvGraphicFramePr>
            <p:xfrm>
              <a:off x="7616813" y="1478618"/>
              <a:ext cx="4010526" cy="18647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84827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0000" t="-6667" r="-785714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64286" t="-6667" r="-471429" b="-39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  … 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0</a:t>
                          </a:r>
                        </a:p>
                      </a:txBody>
                      <a:tcPr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264139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FCAE-4FCE-3B46-9A53-C8BF74D4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420" y="250825"/>
            <a:ext cx="10515600" cy="1325563"/>
          </a:xfrm>
        </p:spPr>
        <p:txBody>
          <a:bodyPr/>
          <a:lstStyle/>
          <a:p>
            <a:r>
              <a:rPr lang="en-US" dirty="0"/>
              <a:t>Lower Bound Development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249AE7C-3F44-F57D-3967-8224461F3FFC}"/>
                  </a:ext>
                </a:extLst>
              </p:cNvPr>
              <p:cNvSpPr/>
              <p:nvPr/>
            </p:nvSpPr>
            <p:spPr>
              <a:xfrm>
                <a:off x="227065" y="2090184"/>
                <a:ext cx="6081681" cy="420015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𝑔𝑜𝑜𝑑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𝑟𝑜𝑤</m:t>
                              </m:r>
                            </m:e>
                          </m:mr>
                          <m:mr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4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𝑜𝑡h𝑒𝑟𝑤𝑖𝑠𝑒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</a:t>
                </a:r>
              </a:p>
              <a:p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- the number of the good rows in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1&gt;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F249AE7C-3F44-F57D-3967-8224461F3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7065" y="2090184"/>
                <a:ext cx="6081681" cy="4200151"/>
              </a:xfrm>
              <a:prstGeom prst="roundRect">
                <a:avLst/>
              </a:prstGeom>
              <a:blipFill>
                <a:blip r:embed="rId2"/>
                <a:stretch>
                  <a:fillRect l="-9356" t="-4247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4CA04AA-1593-A1E5-59FE-3C352B48D81A}"/>
              </a:ext>
            </a:extLst>
          </p:cNvPr>
          <p:cNvSpPr/>
          <p:nvPr/>
        </p:nvSpPr>
        <p:spPr>
          <a:xfrm>
            <a:off x="270024" y="1414527"/>
            <a:ext cx="1785841" cy="55232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IL" dirty="0"/>
              <a:t>As before 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D4901D0-808D-A5B4-4428-563884A78323}"/>
                  </a:ext>
                </a:extLst>
              </p:cNvPr>
              <p:cNvSpPr/>
              <p:nvPr/>
            </p:nvSpPr>
            <p:spPr>
              <a:xfrm>
                <a:off x="6726056" y="1414527"/>
                <a:ext cx="5407088" cy="1984792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𝑭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event that indicates that the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is not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𝑑𝑖𝑠𝑗𝑢𝑛𝑐𝑡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 – event that indicates that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sSup>
                      <m:sSupPr>
                        <m:ctrlP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′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pPr algn="ctr"/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ED4901D0-808D-A5B4-4428-563884A78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6056" y="1414527"/>
                <a:ext cx="5407088" cy="1984792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B594458-A4AA-8E9D-9FE9-FB7B23E6EAEE}"/>
                  </a:ext>
                </a:extLst>
              </p:cNvPr>
              <p:cNvSpPr/>
              <p:nvPr/>
            </p:nvSpPr>
            <p:spPr>
              <a:xfrm>
                <a:off x="6772083" y="3483090"/>
                <a:ext cx="5259801" cy="15192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IL" sz="2400" dirty="0"/>
                  <a:t>Target:</a:t>
                </a:r>
              </a:p>
              <a:p>
                <a:pPr algn="ctr"/>
                <a:r>
                  <a:rPr lang="en-IL" sz="2400" dirty="0"/>
                  <a:t>We need to find for which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IL" sz="2400" dirty="0"/>
                  <a:t> we get</a:t>
                </a:r>
              </a:p>
              <a:p>
                <a:pPr algn="ctr"/>
                <a:r>
                  <a:rPr lang="en-IL" sz="24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IL" sz="2400" i="1" dirty="0" smtClean="0">
                        <a:latin typeface="Cambria Math" panose="02040503050406030204" pitchFamily="18" charset="0"/>
                      </a:rPr>
                      <m:t>Pr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⁡[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IL" sz="2400" i="1" dirty="0" smtClean="0">
                        <a:latin typeface="Cambria Math" panose="02040503050406030204" pitchFamily="18" charset="0"/>
                      </a:rPr>
                      <m:t>]&gt;1/3</m:t>
                    </m:r>
                  </m:oMath>
                </a14:m>
                <a:endParaRPr lang="en-IL" sz="2400" dirty="0"/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AB594458-A4AA-8E9D-9FE9-FB7B23E6EAE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083" y="3483090"/>
                <a:ext cx="5259801" cy="1519266"/>
              </a:xfrm>
              <a:prstGeom prst="roundRect">
                <a:avLst/>
              </a:prstGeom>
              <a:blipFill>
                <a:blip r:embed="rId4"/>
                <a:stretch>
                  <a:fillRect l="-24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335F7DB-CB0E-F9AF-B074-B489FCA4819B}"/>
                  </a:ext>
                </a:extLst>
              </p:cNvPr>
              <p:cNvSpPr/>
              <p:nvPr/>
            </p:nvSpPr>
            <p:spPr>
              <a:xfrm>
                <a:off x="6827316" y="5169733"/>
                <a:ext cx="5204568" cy="129983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D335F7DB-CB0E-F9AF-B074-B489FCA4819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7316" y="5169733"/>
                <a:ext cx="5204568" cy="1299831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" action="ppaction://noaction"/>
            <a:extLst>
              <a:ext uri="{FF2B5EF4-FFF2-40B4-BE49-F238E27FC236}">
                <a16:creationId xmlns:a16="http://schemas.microsoft.com/office/drawing/2014/main" id="{43B962BC-605E-1317-DD4D-CF5120B83FEB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776004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765F8-908F-4A53-736B-43BBCAAC44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dirty="0"/>
              <a:t>Learnability – formal definition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64C977-6DB8-81F2-1D63-F4EAA2821D4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838200" y="1564913"/>
                <a:ext cx="5181600" cy="516728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two classes of representations of Boolean functions.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⊆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 each function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has an equivalent representation in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 learning algorithm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i="1" dirty="0">
                    <a:solidFill>
                      <a:schemeClr val="tx1"/>
                    </a:solidFill>
                  </a:rPr>
                  <a:t>exactly learns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from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in time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membership queries if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∀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the algorithm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: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runs in time </a:t>
                </a:r>
                <a14:m>
                  <m:oMath xmlns:m="http://schemas.openxmlformats.org/officeDocument/2006/math"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𝑇</m:t>
                    </m:r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b="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asks at most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queries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outputs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s.t</a:t>
                </a:r>
                <a:r>
                  <a:rPr lang="en-US" dirty="0">
                    <a:solidFill>
                      <a:schemeClr val="tx1"/>
                    </a:solidFill>
                  </a:rPr>
                  <a:t>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 </a:t>
                </a:r>
              </a:p>
              <a:p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9464C977-6DB8-81F2-1D63-F4EAA2821D4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838200" y="1564913"/>
                <a:ext cx="5181600" cy="5167280"/>
              </a:xfrm>
              <a:blipFill>
                <a:blip r:embed="rId3"/>
                <a:stretch>
                  <a:fillRect l="-2118" t="-271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527E7668-242B-D4A9-BFC9-FBF392D96207}"/>
              </a:ext>
            </a:extLst>
          </p:cNvPr>
          <p:cNvSpPr/>
          <p:nvPr/>
        </p:nvSpPr>
        <p:spPr>
          <a:xfrm>
            <a:off x="8229600" y="1503544"/>
            <a:ext cx="2957992" cy="1822663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L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B27E3D-FB72-5D29-8192-20FC653F3D7C}"/>
                  </a:ext>
                </a:extLst>
              </p:cNvPr>
              <p:cNvSpPr/>
              <p:nvPr/>
            </p:nvSpPr>
            <p:spPr>
              <a:xfrm>
                <a:off x="9168548" y="1957675"/>
                <a:ext cx="1686628" cy="1023842"/>
              </a:xfrm>
              <a:prstGeom prst="ellipse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𝐶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A7B27E3D-FB72-5D29-8192-20FC653F3D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548" y="1957675"/>
                <a:ext cx="1686628" cy="1023842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0DC81E0-8F2A-DEEC-A9C3-93B54CE04D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642699" y="3782277"/>
                <a:ext cx="51816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Proper Learning : when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If such an algorithm exists, we say that </a:t>
                </a:r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the class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𝐶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is learnable from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𝐻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in time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with </a:t>
                </a:r>
                <a14:m>
                  <m:oMath xmlns:m="http://schemas.openxmlformats.org/officeDocument/2006/math"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𝑄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US" sz="2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en-US" sz="28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membership queries.</a:t>
                </a:r>
              </a:p>
              <a:p>
                <a:pPr marL="228600" marR="0" lvl="0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endParaRPr kumimoji="0" lang="en-IL" sz="2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Content Placeholder 5">
                <a:extLst>
                  <a:ext uri="{FF2B5EF4-FFF2-40B4-BE49-F238E27FC236}">
                    <a16:creationId xmlns:a16="http://schemas.microsoft.com/office/drawing/2014/main" id="{60DC81E0-8F2A-DEEC-A9C3-93B54CE04D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2699" y="3782277"/>
                <a:ext cx="5181600" cy="4351338"/>
              </a:xfrm>
              <a:prstGeom prst="rect">
                <a:avLst/>
              </a:prstGeom>
              <a:blipFill>
                <a:blip r:embed="rId5"/>
                <a:stretch>
                  <a:fillRect l="-2118" t="-224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5411F2-617D-6AB5-7C24-AB42019C3E7A}"/>
                  </a:ext>
                </a:extLst>
              </p:cNvPr>
              <p:cNvSpPr txBox="1"/>
              <p:nvPr/>
            </p:nvSpPr>
            <p:spPr>
              <a:xfrm>
                <a:off x="8492768" y="2284930"/>
                <a:ext cx="41261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IL" sz="18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𝐻</m:t>
                      </m:r>
                    </m:oMath>
                  </m:oMathPara>
                </a14:m>
                <a:endParaRPr kumimoji="0" lang="en-IL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55411F2-617D-6AB5-7C24-AB42019C3E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768" y="2284930"/>
                <a:ext cx="41261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5289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9867-67B3-EA3D-FB46-57369AE4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Development (cont.)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D7604-B6EA-3F07-4F5C-89E9D2321DB1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7836837" y="1154035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dirty="0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043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504097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377732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>
                <a:extLst>
                  <a:ext uri="{FF2B5EF4-FFF2-40B4-BE49-F238E27FC236}">
                    <a16:creationId xmlns:a16="http://schemas.microsoft.com/office/drawing/2014/main" id="{2CDD7604-B6EA-3F07-4F5C-89E9D2321DB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0587147"/>
                  </p:ext>
                </p:extLst>
              </p:nvPr>
            </p:nvGraphicFramePr>
            <p:xfrm>
              <a:off x="7836837" y="1154035"/>
              <a:ext cx="3999668" cy="3486692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873969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349736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770368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34194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521027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95114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847508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77732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0000" t="-6667" r="-785714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88889" t="-6667" r="-488889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86957" t="-6667" r="-295652" b="-82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118872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gridSpan="3">
                      <a:txBody>
                        <a:bodyPr/>
                        <a:lstStyle/>
                        <a:p>
                          <a:pPr algn="l"/>
                          <a:r>
                            <a:rPr lang="en-US" dirty="0"/>
                            <a:t> </a:t>
                          </a:r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chemeClr val="tx2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  <a:tr h="91440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  <a:p>
                          <a:endParaRPr lang="en-US" dirty="0"/>
                        </a:p>
                        <a:p>
                          <a:endParaRPr lang="en-US" dirty="0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gridSpan="3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9755367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1F7EBFA-B4FE-3528-E100-79033794556F}"/>
              </a:ext>
            </a:extLst>
          </p:cNvPr>
          <p:cNvCxnSpPr>
            <a:cxnSpLocks/>
          </p:cNvCxnSpPr>
          <p:nvPr/>
        </p:nvCxnSpPr>
        <p:spPr>
          <a:xfrm>
            <a:off x="8646909" y="1894628"/>
            <a:ext cx="0" cy="1205794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2FA39-631B-5AAE-17E9-AB7D3EF1B0FA}"/>
                  </a:ext>
                </a:extLst>
              </p:cNvPr>
              <p:cNvSpPr txBox="1"/>
              <p:nvPr/>
            </p:nvSpPr>
            <p:spPr>
              <a:xfrm>
                <a:off x="8407571" y="2110266"/>
                <a:ext cx="36798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262FA39-631B-5AAE-17E9-AB7D3EF1B0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571" y="2110266"/>
                <a:ext cx="367986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78CBD4F-756A-56F5-0BC3-0211D79053A2}"/>
              </a:ext>
            </a:extLst>
          </p:cNvPr>
          <p:cNvCxnSpPr>
            <a:cxnSpLocks/>
          </p:cNvCxnSpPr>
          <p:nvPr/>
        </p:nvCxnSpPr>
        <p:spPr>
          <a:xfrm>
            <a:off x="7770015" y="1560117"/>
            <a:ext cx="0" cy="3080610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439E4-F674-FC67-4D84-458561CDD5C9}"/>
                  </a:ext>
                </a:extLst>
              </p:cNvPr>
              <p:cNvSpPr txBox="1"/>
              <p:nvPr/>
            </p:nvSpPr>
            <p:spPr>
              <a:xfrm>
                <a:off x="7384476" y="2651977"/>
                <a:ext cx="4355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B8439E4-F674-FC67-4D84-458561CDD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84476" y="2651977"/>
                <a:ext cx="435504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3886B223-7075-7D77-FB82-959F87632111}"/>
              </a:ext>
            </a:extLst>
          </p:cNvPr>
          <p:cNvSpPr/>
          <p:nvPr/>
        </p:nvSpPr>
        <p:spPr>
          <a:xfrm>
            <a:off x="10752686" y="1522239"/>
            <a:ext cx="171183" cy="311848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27573F-8691-3D73-545E-090C1433A616}"/>
                  </a:ext>
                </a:extLst>
              </p:cNvPr>
              <p:cNvSpPr txBox="1"/>
              <p:nvPr/>
            </p:nvSpPr>
            <p:spPr>
              <a:xfrm>
                <a:off x="10722739" y="1836913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27573F-8691-3D73-545E-090C1433A6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22739" y="1836913"/>
                <a:ext cx="143192" cy="1200329"/>
              </a:xfrm>
              <a:prstGeom prst="rect">
                <a:avLst/>
              </a:prstGeom>
              <a:blipFill>
                <a:blip r:embed="rId5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E08655-939B-28BE-A28A-C489993428BA}"/>
                  </a:ext>
                </a:extLst>
              </p:cNvPr>
              <p:cNvSpPr txBox="1"/>
              <p:nvPr/>
            </p:nvSpPr>
            <p:spPr>
              <a:xfrm>
                <a:off x="8725928" y="1864812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CE08655-939B-28BE-A28A-C489993428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5928" y="1864812"/>
                <a:ext cx="143192" cy="1200329"/>
              </a:xfrm>
              <a:prstGeom prst="rect">
                <a:avLst/>
              </a:prstGeom>
              <a:blipFill>
                <a:blip r:embed="rId6"/>
                <a:stretch>
                  <a:fillRect r="-76923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4FC3DB-B970-C423-09AD-2B4E68B89538}"/>
                  </a:ext>
                </a:extLst>
              </p:cNvPr>
              <p:cNvSpPr txBox="1"/>
              <p:nvPr/>
            </p:nvSpPr>
            <p:spPr>
              <a:xfrm>
                <a:off x="9926882" y="1860536"/>
                <a:ext cx="1431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dirty="0"/>
              </a:p>
              <a:p>
                <a:endParaRPr lang="en-IL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E4FC3DB-B970-C423-09AD-2B4E68B89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6882" y="1860536"/>
                <a:ext cx="143192" cy="1200329"/>
              </a:xfrm>
              <a:prstGeom prst="rect">
                <a:avLst/>
              </a:prstGeom>
              <a:blipFill>
                <a:blip r:embed="rId7"/>
                <a:stretch>
                  <a:fillRect l="-8333" r="-91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1C103-84D7-0A27-B5F6-1A743823BC03}"/>
                  </a:ext>
                </a:extLst>
              </p:cNvPr>
              <p:cNvSpPr txBox="1"/>
              <p:nvPr/>
            </p:nvSpPr>
            <p:spPr>
              <a:xfrm>
                <a:off x="8497647" y="1805396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E01C103-84D7-0A27-B5F6-1A743823BC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647" y="1805396"/>
                <a:ext cx="1751141" cy="369332"/>
              </a:xfrm>
              <a:prstGeom prst="rect">
                <a:avLst/>
              </a:prstGeom>
              <a:blipFill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BCBB6D-BECA-8A3E-5D94-515D8DD430D9}"/>
                  </a:ext>
                </a:extLst>
              </p:cNvPr>
              <p:cNvSpPr txBox="1"/>
              <p:nvPr/>
            </p:nvSpPr>
            <p:spPr>
              <a:xfrm>
                <a:off x="8542649" y="2695236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 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3BCBB6D-BECA-8A3E-5D94-515D8DD430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649" y="2695236"/>
                <a:ext cx="1751141" cy="369332"/>
              </a:xfrm>
              <a:prstGeom prst="rect">
                <a:avLst/>
              </a:prstGeom>
              <a:blipFill>
                <a:blip r:embed="rId9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F221F1-EDC8-CF2A-BC13-114C5FBED10E}"/>
                  </a:ext>
                </a:extLst>
              </p:cNvPr>
              <p:cNvSpPr txBox="1"/>
              <p:nvPr/>
            </p:nvSpPr>
            <p:spPr>
              <a:xfrm rot="2267883">
                <a:off x="8497647" y="2164869"/>
                <a:ext cx="17511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…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FF221F1-EDC8-CF2A-BC13-114C5FBED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67883">
                <a:off x="8497647" y="2164869"/>
                <a:ext cx="1751141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3D33682-263B-BB47-B08E-3DC679C69173}"/>
                  </a:ext>
                </a:extLst>
              </p:cNvPr>
              <p:cNvSpPr/>
              <p:nvPr/>
            </p:nvSpPr>
            <p:spPr>
              <a:xfrm>
                <a:off x="540951" y="3235004"/>
                <a:ext cx="5238575" cy="122270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800" b="0" i="1" dirty="0">
                    <a:latin typeface="Cambria Math" panose="02040503050406030204" pitchFamily="18" charset="0"/>
                  </a:rPr>
                  <a:t>The probability that M </a:t>
                </a:r>
                <a:r>
                  <a:rPr lang="en-US" i="1" dirty="0">
                    <a:latin typeface="Cambria Math" panose="02040503050406030204" pitchFamily="18" charset="0"/>
                  </a:rPr>
                  <a:t>is </a:t>
                </a:r>
                <a:r>
                  <a:rPr lang="en-US" sz="1800" b="0" i="1" dirty="0">
                    <a:latin typeface="Cambria Math" panose="02040503050406030204" pitchFamily="18" charset="0"/>
                  </a:rPr>
                  <a:t>(n, I)-disjunct when X=x: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smtClean="0"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func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17" name="Rounded Rectangle 16">
                <a:extLst>
                  <a:ext uri="{FF2B5EF4-FFF2-40B4-BE49-F238E27FC236}">
                    <a16:creationId xmlns:a16="http://schemas.microsoft.com/office/drawing/2014/main" id="{D3D33682-263B-BB47-B08E-3DC679C691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951" y="3235004"/>
                <a:ext cx="5238575" cy="1222700"/>
              </a:xfrm>
              <a:prstGeom prst="round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/>
              <p:nvPr/>
            </p:nvSpPr>
            <p:spPr>
              <a:xfrm>
                <a:off x="722252" y="1480717"/>
                <a:ext cx="5204568" cy="129983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252" y="1480717"/>
                <a:ext cx="5204568" cy="1299831"/>
              </a:xfrm>
              <a:prstGeom prst="roundRect">
                <a:avLst/>
              </a:prstGeom>
              <a:blipFill>
                <a:blip r:embed="rId1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CA8C070-6C8A-BF6A-92EA-CE3C103C15BF}"/>
              </a:ext>
            </a:extLst>
          </p:cNvPr>
          <p:cNvSpPr/>
          <p:nvPr/>
        </p:nvSpPr>
        <p:spPr>
          <a:xfrm>
            <a:off x="1417627" y="2088883"/>
            <a:ext cx="2154056" cy="563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/>
              <p:nvPr/>
            </p:nvSpPr>
            <p:spPr>
              <a:xfrm>
                <a:off x="385288" y="4764248"/>
                <a:ext cx="8612644" cy="18794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=1−</m:t>
                          </m:r>
                          <m:func>
                            <m:funcPr>
                              <m:ctrlP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0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̅"/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𝐹</m:t>
                                      </m:r>
                                    </m:e>
                                  </m:acc>
                                </m:e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0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</m:t>
                              </m:r>
                              <m:d>
                                <m:dPr>
                                  <m:ctrlP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sz="20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𝑝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𝑑</m:t>
                                                  </m:r>
                                                </m:sup>
                                              </m:sSup>
                                              <m:sSup>
                                                <m:sSupPr>
                                                  <m:ctrlP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𝑚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en-US" sz="2000" b="0" i="1" dirty="0" smtClean="0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0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sup>
                                  </m:sSup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en-IL" sz="2000" dirty="0"/>
              </a:p>
              <a:p>
                <a:r>
                  <a:rPr lang="en-IL" dirty="0"/>
                  <a:t>We are aiming at having: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d>
                        <m:dPr>
                          <m:ctrlP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000" b="1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  <m:r>
                                    <a:rPr lang="en-US" sz="2000" b="1" i="1" dirty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000" b="1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sSup>
                                        <m:sSupPr>
                                          <m:ctrlP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𝒑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𝒅</m:t>
                                          </m:r>
                                        </m:sup>
                                      </m:sSup>
                                      <m:sSup>
                                        <m:sSupPr>
                                          <m:ctrlP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𝒎</m:t>
                                          </m:r>
                                        </m:e>
                                        <m:sup>
                                          <m:r>
                                            <a:rPr lang="en-US" sz="2000" b="1" i="1" dirty="0">
                                              <a:solidFill>
                                                <a:schemeClr val="accent4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′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</m:e>
                      </m:d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𝒆</m:t>
                              </m:r>
                            </m:e>
                            <m:sup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𝒐</m:t>
                              </m:r>
                              <m:d>
                                <m:d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IL" sz="2000" b="1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88" y="4764248"/>
                <a:ext cx="8612644" cy="1879433"/>
              </a:xfrm>
              <a:prstGeom prst="round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Bent-Up Arrow 2">
            <a:hlinkClick r:id="" action="ppaction://noaction"/>
            <a:extLst>
              <a:ext uri="{FF2B5EF4-FFF2-40B4-BE49-F238E27FC236}">
                <a16:creationId xmlns:a16="http://schemas.microsoft.com/office/drawing/2014/main" id="{495F1CE0-43ED-23A9-9EC3-46F56A9E9588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4261274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1" grpId="0"/>
      <p:bldP spid="12" grpId="0"/>
      <p:bldP spid="13" grpId="0"/>
      <p:bldP spid="14" grpId="0"/>
      <p:bldP spid="15" grpId="0"/>
      <p:bldP spid="16" grpId="0"/>
      <p:bldP spid="17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DE10A3-F688-3BF4-2FB5-9A0185A57A65}"/>
                  </a:ext>
                </a:extLst>
              </p:cNvPr>
              <p:cNvSpPr/>
              <p:nvPr/>
            </p:nvSpPr>
            <p:spPr>
              <a:xfrm>
                <a:off x="1712080" y="653848"/>
                <a:ext cx="8612644" cy="1236663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e>
                                <m: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𝒑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𝒅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𝒎</m:t>
                                      </m:r>
                                    </m:e>
                                    <m:sup>
                                      <m:r>
                                        <a:rPr lang="en-US" sz="2000" b="1" i="1" dirty="0" smtClean="0">
                                          <a:solidFill>
                                            <a:schemeClr val="accent4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 smtClean="0">
                                      <a:solidFill>
                                        <a:schemeClr val="accent4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den>
                              </m:f>
                            </m:e>
                          </m:d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𝒑</m:t>
                          </m:r>
                        </m:e>
                        <m:sup>
                          <m:sSup>
                            <m:sSupPr>
                              <m:ctrlP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𝒎</m:t>
                              </m:r>
                            </m:e>
                            <m:sup>
                              <m:r>
                                <a:rPr lang="en-US" sz="2000" b="1" i="1" dirty="0">
                                  <a:solidFill>
                                    <a:schemeClr val="accent4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</m:num>
                        <m:den>
                          <m:r>
                            <a:rPr lang="en-US" sz="20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den>
                      </m:f>
                      <m:r>
                        <a:rPr lang="en-US" sz="20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000" b="1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f>
                        <m:fPr>
                          <m:ctrlP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sz="20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𝒏</m:t>
                              </m:r>
                            </m:e>
                          </m:func>
                        </m:num>
                        <m:den>
                          <m:sSup>
                            <m:sSupPr>
                              <m:ctrlP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p>
                              <m: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𝒅</m:t>
                              </m:r>
                            </m:sup>
                          </m:sSup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sz="2000" b="1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2000" b="1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a:rPr lang="en-US" sz="2000" b="1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𝐥𝐧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0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0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𝟏</m:t>
                                  </m:r>
                                </m:num>
                                <m:den>
                                  <m:r>
                                    <a:rPr lang="en-US" sz="2000" b="1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𝒑</m:t>
                                  </m:r>
                                </m:den>
                              </m:f>
                            </m:e>
                          </m:func>
                        </m:den>
                      </m:f>
                    </m:oMath>
                  </m:oMathPara>
                </a14:m>
                <a:endParaRPr lang="en-IL" sz="2000" b="1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5CDE10A3-F688-3BF4-2FB5-9A0185A57A6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080" y="653848"/>
                <a:ext cx="8612644" cy="1236663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Rectangle 4">
            <a:extLst>
              <a:ext uri="{FF2B5EF4-FFF2-40B4-BE49-F238E27FC236}">
                <a16:creationId xmlns:a16="http://schemas.microsoft.com/office/drawing/2014/main" id="{02D597DE-B742-BA2A-3EDF-FB4742FC22BF}"/>
              </a:ext>
            </a:extLst>
          </p:cNvPr>
          <p:cNvSpPr/>
          <p:nvPr/>
        </p:nvSpPr>
        <p:spPr>
          <a:xfrm>
            <a:off x="7646593" y="779387"/>
            <a:ext cx="2172468" cy="10492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613BB4-CA8D-00D1-8421-82697C3A68EA}"/>
                  </a:ext>
                </a:extLst>
              </p:cNvPr>
              <p:cNvSpPr/>
              <p:nvPr/>
            </p:nvSpPr>
            <p:spPr>
              <a:xfrm>
                <a:off x="1761294" y="2239080"/>
                <a:ext cx="8669497" cy="1879433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000" b="1" dirty="0">
                    <a:solidFill>
                      <a:schemeClr val="bg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Denote: </a:t>
                </a:r>
                <a14:m>
                  <m:oMath xmlns:m="http://schemas.openxmlformats.org/officeDocument/2006/math"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𝒄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𝒅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⋅</m:t>
                    </m:r>
                    <m:func>
                      <m:func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a:rPr lang="en-US" sz="2000" b="1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𝐥𝐧</m:t>
                        </m:r>
                      </m:fName>
                      <m:e>
                        <m:f>
                          <m:fPr>
                            <m:ctrlP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𝟏</m:t>
                            </m:r>
                          </m:num>
                          <m:den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𝒑</m:t>
                            </m:r>
                          </m:den>
                        </m:f>
                      </m:e>
                    </m:func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𝒑</m:t>
                    </m:r>
                    <m:r>
                      <a:rPr lang="en-US" sz="20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𝒆</m:t>
                        </m:r>
                      </m:e>
                      <m:sup>
                        <m:r>
                          <a:rPr lang="en-US" sz="2000" b="1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𝒄</m:t>
                            </m:r>
                          </m:num>
                          <m:den>
                            <m:r>
                              <a:rPr lang="en-US" sz="2000" b="1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𝒅</m:t>
                            </m:r>
                          </m:den>
                        </m:f>
                      </m:sup>
                    </m:sSup>
                  </m:oMath>
                </a14:m>
                <a:endParaRPr lang="en-US" sz="2000" b="1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en-US" sz="2000" b="1" i="1" dirty="0">
                  <a:solidFill>
                    <a:schemeClr val="accent4"/>
                  </a:solidFill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sSup>
                        <m:sSup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24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sSup>
                        <m:sSupPr>
                          <m:ctrlP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𝒎</m:t>
                          </m:r>
                        </m:e>
                        <m:sup>
                          <m: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400" b="1" i="1" dirty="0" smtClean="0">
                          <a:solidFill>
                            <a:schemeClr val="accent4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𝒆𝒅</m:t>
                      </m:r>
                      <m:func>
                        <m:funcPr>
                          <m:ctrlP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b="1" i="0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𝐥𝐧</m:t>
                          </m:r>
                        </m:fName>
                        <m:e>
                          <m:r>
                            <a:rPr lang="en-US" sz="2400" b="1" i="1" dirty="0" smtClean="0">
                              <a:solidFill>
                                <a:schemeClr val="accent4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𝒏</m:t>
                          </m:r>
                        </m:e>
                      </m:func>
                    </m:oMath>
                  </m:oMathPara>
                </a14:m>
                <a:endParaRPr lang="en-IL" sz="2400" b="1" dirty="0"/>
              </a:p>
              <a:p>
                <a:pPr algn="ctr"/>
                <a:r>
                  <a:rPr lang="en-US" sz="2400" dirty="0">
                    <a:solidFill>
                      <a:schemeClr val="tx1"/>
                    </a:solidFill>
                  </a:rPr>
                  <a:t>for</a:t>
                </a:r>
                <a:r>
                  <a:rPr lang="en-IL" sz="2400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 , </m:t>
                    </m:r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’</m:t>
                    </m:r>
                  </m:oMath>
                </a14:m>
                <a:r>
                  <a:rPr lang="en-IL" sz="2400" dirty="0">
                    <a:solidFill>
                      <a:schemeClr val="tx1"/>
                    </a:solidFill>
                  </a:rPr>
                  <a:t> gets the minimum value.</a:t>
                </a: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5613BB4-CA8D-00D1-8421-82697C3A68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1294" y="2239080"/>
                <a:ext cx="8669497" cy="1879433"/>
              </a:xfrm>
              <a:prstGeom prst="roundRect">
                <a:avLst/>
              </a:prstGeom>
              <a:blipFill>
                <a:blip r:embed="rId3"/>
                <a:stretch>
                  <a:fillRect b="-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4F20ABC-C1E8-7EBA-E35B-B0F70FC8119F}"/>
                  </a:ext>
                </a:extLst>
              </p:cNvPr>
              <p:cNvSpPr/>
              <p:nvPr/>
            </p:nvSpPr>
            <p:spPr>
              <a:xfrm>
                <a:off x="325137" y="4794932"/>
                <a:ext cx="10593649" cy="1010587"/>
              </a:xfrm>
              <a:prstGeom prst="round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0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  <m:sup>
                                          <m:sSup>
                                            <m:sSupPr>
                                              <m:ctrlP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sup>
                                          </m:sSup>
                                          <m:sSup>
                                            <m:sSupPr>
                                              <m:ctrlP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i="1" dirty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′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sSup>
                                        <m:sSupPr>
                                          <m:ctrlP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1−</m:t>
                                              </m:r>
                                              <m:r>
                                                <a:rPr lang="en-US" sz="2000" b="0" i="1" dirty="0" smtClean="0">
                                                  <a:solidFill>
                                                    <a:schemeClr val="tx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𝑐</m:t>
                                              </m:r>
                                            </m:sup>
                                          </m:sSup>
                                        </m:sup>
                                      </m:sSup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0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</m:t>
                          </m:r>
                          <m:d>
                            <m:dPr>
                              <m:ctrlP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sSup>
                                <m:sSupPr>
                                  <m:ctrlP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000" b="0" i="1" dirty="0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f>
                                        <m:fPr>
                                          <m:ctrlP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000" b="0" i="1" dirty="0" smtClean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sz="20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</m:oMath>
                  </m:oMathPara>
                </a14:m>
                <a:endParaRPr lang="en-IL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24F20ABC-C1E8-7EBA-E35B-B0F70FC8119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137" y="4794932"/>
                <a:ext cx="10593649" cy="1010587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CE9EFBE-839B-C562-CFEA-DECC549FFE93}"/>
                  </a:ext>
                </a:extLst>
              </p:cNvPr>
              <p:cNvSpPr/>
              <p:nvPr/>
            </p:nvSpPr>
            <p:spPr>
              <a:xfrm>
                <a:off x="7167914" y="5661345"/>
                <a:ext cx="1319436" cy="820593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𝑐</m:t>
                      </m:r>
                      <m:sSup>
                        <m:sSup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p>
                      </m:sSup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≤1</m:t>
                      </m:r>
                    </m:oMath>
                  </m:oMathPara>
                </a14:m>
                <a:endParaRPr lang="en-IL" dirty="0">
                  <a:solidFill>
                    <a:schemeClr val="bg1"/>
                  </a:solidFill>
                </a:endParaRPr>
              </a:p>
              <a:p>
                <a:pPr algn="ctr"/>
                <a:r>
                  <a:rPr lang="en-IL" dirty="0">
                    <a:solidFill>
                      <a:schemeClr val="bg1"/>
                    </a:solidFill>
                  </a:rPr>
                  <a:t>For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L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≤6</m:t>
                    </m:r>
                  </m:oMath>
                </a14:m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ounded Rectangular Callout 8">
                <a:extLst>
                  <a:ext uri="{FF2B5EF4-FFF2-40B4-BE49-F238E27FC236}">
                    <a16:creationId xmlns:a16="http://schemas.microsoft.com/office/drawing/2014/main" id="{9CE9EFBE-839B-C562-CFEA-DECC549FFE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7914" y="5661345"/>
                <a:ext cx="1319436" cy="820593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blipFill>
                <a:blip r:embed="rId5"/>
                <a:stretch>
                  <a:fillRect b="-1176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46CC6FF-D5EC-4158-8C5F-3270095E43B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7350" y="5571126"/>
            <a:ext cx="2544765" cy="1266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Bent-Up Arrow 1">
            <a:hlinkClick r:id="" action="ppaction://noaction"/>
            <a:extLst>
              <a:ext uri="{FF2B5EF4-FFF2-40B4-BE49-F238E27FC236}">
                <a16:creationId xmlns:a16="http://schemas.microsoft.com/office/drawing/2014/main" id="{8264C67B-919F-7985-7B7E-37CCDAAEB512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53192AD-995B-8F30-8AC6-AD2AE0025803}"/>
                  </a:ext>
                </a:extLst>
              </p:cNvPr>
              <p:cNvSpPr/>
              <p:nvPr/>
            </p:nvSpPr>
            <p:spPr>
              <a:xfrm>
                <a:off x="271900" y="3982329"/>
                <a:ext cx="144018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Case: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3" name="Rounded Rectangle 2">
                <a:extLst>
                  <a:ext uri="{FF2B5EF4-FFF2-40B4-BE49-F238E27FC236}">
                    <a16:creationId xmlns:a16="http://schemas.microsoft.com/office/drawing/2014/main" id="{D53192AD-995B-8F30-8AC6-AD2AE0025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900" y="3982329"/>
                <a:ext cx="1440180" cy="731520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6DA8624-00BF-0530-48B5-D0B4F17D006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24282" y="2341385"/>
            <a:ext cx="2079791" cy="217523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18512D-19E8-38EC-A0C5-A16FA4F0DC44}"/>
                  </a:ext>
                </a:extLst>
              </p:cNvPr>
              <p:cNvSpPr txBox="1"/>
              <p:nvPr/>
            </p:nvSpPr>
            <p:spPr>
              <a:xfrm>
                <a:off x="10551155" y="2151733"/>
                <a:ext cx="11325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  <m:sSup>
                        <m:sSup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018512D-19E8-38EC-A0C5-A16FA4F0D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1155" y="2151733"/>
                <a:ext cx="1132553" cy="276999"/>
              </a:xfrm>
              <a:prstGeom prst="rect">
                <a:avLst/>
              </a:prstGeom>
              <a:blipFill>
                <a:blip r:embed="rId10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C358E0-DED4-B5F0-CE4D-A156CFA92FC4}"/>
                  </a:ext>
                </a:extLst>
              </p:cNvPr>
              <p:cNvSpPr txBox="1"/>
              <p:nvPr/>
            </p:nvSpPr>
            <p:spPr>
              <a:xfrm>
                <a:off x="10150968" y="5794642"/>
                <a:ext cx="113255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US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2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𝑥𝑒</m:t>
                          </m:r>
                        </m:e>
                        <m:sup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2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lang="en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5C358E0-DED4-B5F0-CE4D-A156CFA92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50968" y="5794642"/>
                <a:ext cx="1132553" cy="27699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9245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469867-67B3-EA3D-FB46-57369AE4BA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Development (cont.)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/>
              <p:nvPr/>
            </p:nvSpPr>
            <p:spPr>
              <a:xfrm>
                <a:off x="139303" y="1541099"/>
                <a:ext cx="5204568" cy="1299831"/>
              </a:xfrm>
              <a:prstGeom prst="roundRect">
                <a:avLst/>
              </a:prstGeom>
              <a:solidFill>
                <a:schemeClr val="bg2">
                  <a:lumMod val="75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240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240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</m:e>
                      </m:func>
                      <m:func>
                        <m:func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𝑋</m:t>
                          </m:r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]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Rounded Rectangle 20">
                <a:extLst>
                  <a:ext uri="{FF2B5EF4-FFF2-40B4-BE49-F238E27FC236}">
                    <a16:creationId xmlns:a16="http://schemas.microsoft.com/office/drawing/2014/main" id="{BCB732FE-E8D4-F7FE-1D62-1D51C2B195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3" y="1541099"/>
                <a:ext cx="5204568" cy="1299831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ctangle 21">
            <a:extLst>
              <a:ext uri="{FF2B5EF4-FFF2-40B4-BE49-F238E27FC236}">
                <a16:creationId xmlns:a16="http://schemas.microsoft.com/office/drawing/2014/main" id="{6CA8C070-6C8A-BF6A-92EA-CE3C103C15BF}"/>
              </a:ext>
            </a:extLst>
          </p:cNvPr>
          <p:cNvSpPr/>
          <p:nvPr/>
        </p:nvSpPr>
        <p:spPr>
          <a:xfrm>
            <a:off x="2952165" y="2108625"/>
            <a:ext cx="2154056" cy="5637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/>
              <p:nvPr/>
            </p:nvSpPr>
            <p:spPr>
              <a:xfrm>
                <a:off x="139304" y="2974877"/>
                <a:ext cx="11913393" cy="1935480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func>
                            <m:func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=(1−</m:t>
                              </m:r>
                              <m:func>
                                <m:func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&gt;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])</m:t>
                                  </m:r>
                                </m:e>
                              </m:func>
                            </m:e>
                          </m:func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func>
                                <m:func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 b="0" i="0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Pr</m:t>
                                  </m:r>
                                </m:fName>
                                <m:e>
                                  <m:d>
                                    <m:dPr>
                                      <m:begChr m:val="["/>
                                      <m:endChr m:val="]"/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𝑋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&gt;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  <m:d>
                                        <m:d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1+</m:t>
                                          </m:r>
                                          <m:f>
                                            <m:fPr>
                                              <m:ctrlP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sz="2400" b="0" i="1" dirty="0" smtClean="0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𝑚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en-IL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1+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den>
                                  </m:f>
                                </m:e>
                              </m:d>
                            </m:e>
                          </m:d>
                        </m:e>
                      </m:func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box>
                            <m:box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3</m:t>
                                  </m:r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den>
                              </m:f>
                            </m:e>
                          </m:box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⇒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23" name="Rounded Rectangle 22">
                <a:extLst>
                  <a:ext uri="{FF2B5EF4-FFF2-40B4-BE49-F238E27FC236}">
                    <a16:creationId xmlns:a16="http://schemas.microsoft.com/office/drawing/2014/main" id="{CC702F7D-DD15-972E-2E57-E576165A5B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304" y="2974877"/>
                <a:ext cx="11913393" cy="193548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978F7FC-B368-07B9-DEB4-06C344F80F75}"/>
                  </a:ext>
                </a:extLst>
              </p:cNvPr>
              <p:cNvSpPr/>
              <p:nvPr/>
            </p:nvSpPr>
            <p:spPr>
              <a:xfrm>
                <a:off x="7529996" y="4611507"/>
                <a:ext cx="1319436" cy="4602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Rounded Rectangular Callout 2">
                <a:extLst>
                  <a:ext uri="{FF2B5EF4-FFF2-40B4-BE49-F238E27FC236}">
                    <a16:creationId xmlns:a16="http://schemas.microsoft.com/office/drawing/2014/main" id="{2978F7FC-B368-07B9-DEB4-06C344F80F7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996" y="4611507"/>
                <a:ext cx="1319436" cy="4602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3B0CEED-6139-30D5-9179-6A15B8094A1A}"/>
                  </a:ext>
                </a:extLst>
              </p:cNvPr>
              <p:cNvSpPr/>
              <p:nvPr/>
            </p:nvSpPr>
            <p:spPr>
              <a:xfrm>
                <a:off x="9585960" y="4584351"/>
                <a:ext cx="2237075" cy="924909"/>
              </a:xfrm>
              <a:prstGeom prst="roundRect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 w="19050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ad>
                        <m:radPr>
                          <m:degHide m:val="on"/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e>
                      </m:ra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23B0CEED-6139-30D5-9179-6A15B8094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5960" y="4584351"/>
                <a:ext cx="2237075" cy="924909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951B41E-C6AF-50CE-3EC7-5AA3AD87A6E7}"/>
                  </a:ext>
                </a:extLst>
              </p:cNvPr>
              <p:cNvSpPr/>
              <p:nvPr/>
            </p:nvSpPr>
            <p:spPr>
              <a:xfrm>
                <a:off x="238363" y="5251201"/>
                <a:ext cx="5204568" cy="710519"/>
              </a:xfrm>
              <a:prstGeom prst="roundRect">
                <a:avLst/>
              </a:prstGeom>
              <a:solidFill>
                <a:schemeClr val="tx2">
                  <a:lumMod val="40000"/>
                  <a:lumOff val="60000"/>
                </a:schemeClr>
              </a:solidFill>
              <a:ln w="127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400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</m:t>
                              </m:r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sup>
                              </m:sSup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</m:e>
                          </m:d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≥(1−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  <m:r>
                            <a:rPr lang="en-US" sz="24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8" name="Rounded Rectangle 17">
                <a:extLst>
                  <a:ext uri="{FF2B5EF4-FFF2-40B4-BE49-F238E27FC236}">
                    <a16:creationId xmlns:a16="http://schemas.microsoft.com/office/drawing/2014/main" id="{9951B41E-C6AF-50CE-3EC7-5AA3AD87A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363" y="5251201"/>
                <a:ext cx="5204568" cy="710519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 w="127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049D3FD-6ED0-D057-2B18-0161C9F4173B}"/>
                  </a:ext>
                </a:extLst>
              </p:cNvPr>
              <p:cNvSpPr/>
              <p:nvPr/>
            </p:nvSpPr>
            <p:spPr>
              <a:xfrm>
                <a:off x="6848129" y="1788946"/>
                <a:ext cx="5204568" cy="953725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2400" dirty="0">
                  <a:solidFill>
                    <a:schemeClr val="tx1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24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sz="2400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1&gt;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4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7049D3FD-6ED0-D057-2B18-0161C9F4173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48129" y="1788946"/>
                <a:ext cx="5204568" cy="953725"/>
              </a:xfrm>
              <a:prstGeom prst="roundRect">
                <a:avLst/>
              </a:prstGeom>
              <a:blipFill>
                <a:blip r:embed="rId7"/>
                <a:stretch>
                  <a:fillRect b="-1168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Bent-Up Arrow 4">
            <a:hlinkClick r:id="" action="ppaction://noaction"/>
            <a:extLst>
              <a:ext uri="{FF2B5EF4-FFF2-40B4-BE49-F238E27FC236}">
                <a16:creationId xmlns:a16="http://schemas.microsoft.com/office/drawing/2014/main" id="{E648BF71-569E-E9AA-5E2E-91BE69CF3053}"/>
              </a:ext>
            </a:extLst>
          </p:cNvPr>
          <p:cNvSpPr/>
          <p:nvPr/>
        </p:nvSpPr>
        <p:spPr>
          <a:xfrm>
            <a:off x="11630891" y="6345382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617656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" grpId="0" animBg="1"/>
      <p:bldP spid="6" grpId="0" animBg="1"/>
      <p:bldP spid="18" grpId="0" animBg="1"/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C0D3BB4-AD2F-F949-73F8-37C6B3AF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Development (cont.)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8D4C0B-969C-7B2D-C486-85CE1C3B5C1F}"/>
                  </a:ext>
                </a:extLst>
              </p:cNvPr>
              <p:cNvSpPr/>
              <p:nvPr/>
            </p:nvSpPr>
            <p:spPr>
              <a:xfrm>
                <a:off x="571500" y="1858725"/>
                <a:ext cx="11144250" cy="1021080"/>
              </a:xfrm>
              <a:prstGeom prst="roundRect">
                <a:avLst/>
              </a:prstGeom>
              <a:solidFill>
                <a:schemeClr val="accent1">
                  <a:lumMod val="75000"/>
                </a:schemeClr>
              </a:solidFill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IL" sz="180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IL" sz="180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IL" sz="1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IL" sz="180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e>
                          </m:d>
                        </m:e>
                      </m:func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|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⋅</m:t>
                          </m:r>
                          <m:func>
                            <m:func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8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Pr</m:t>
                              </m:r>
                            </m:fName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≤2</m:t>
                                  </m:r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p>
                                  </m:sSup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</m:e>
                          </m:func>
                        </m:e>
                      </m:func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≥…≥</m:t>
                      </m:r>
                      <m:d>
                        <m:d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18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r>
                                        <a:rPr lang="en-US" sz="18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IL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4C8D4C0B-969C-7B2D-C486-85CE1C3B5C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1858725"/>
                <a:ext cx="11144250" cy="1021080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4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A56A7458-0989-30B1-67B2-D316BFA887B6}"/>
                  </a:ext>
                </a:extLst>
              </p:cNvPr>
              <p:cNvSpPr/>
              <p:nvPr/>
            </p:nvSpPr>
            <p:spPr>
              <a:xfrm>
                <a:off x="8865870" y="660482"/>
                <a:ext cx="2689860" cy="785812"/>
              </a:xfrm>
              <a:prstGeom prst="wedgeRoundRectCallout">
                <a:avLst>
                  <a:gd name="adj1" fmla="val -118128"/>
                  <a:gd name="adj2" fmla="val 157170"/>
                  <a:gd name="adj3" fmla="val 16667"/>
                </a:avLst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By Markov: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1800" b="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800" b="0" i="0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Pr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≤2</m:t>
                              </m:r>
                              <m:sSup>
                                <m:sSupPr>
                                  <m:ctrlP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18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p>
                              </m:sSup>
                              <m:r>
                                <a:rPr lang="en-US" sz="1800" b="0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e>
                      </m:func>
                      <m:r>
                        <a:rPr lang="en-IL" i="1" dirty="0" smtClean="0">
                          <a:latin typeface="Cambria Math" panose="02040503050406030204" pitchFamily="18" charset="0"/>
                        </a:rPr>
                        <m:t>≥</m:t>
                      </m:r>
                      <m:r>
                        <m:rPr>
                          <m:nor/>
                        </m:rPr>
                        <a:rPr lang="en-IL" dirty="0"/>
                        <m:t> 1/2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7" name="Rounded Rectangular Callout 6">
                <a:extLst>
                  <a:ext uri="{FF2B5EF4-FFF2-40B4-BE49-F238E27FC236}">
                    <a16:creationId xmlns:a16="http://schemas.microsoft.com/office/drawing/2014/main" id="{A56A7458-0989-30B1-67B2-D316BFA887B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5870" y="660482"/>
                <a:ext cx="2689860" cy="785812"/>
              </a:xfrm>
              <a:prstGeom prst="wedgeRoundRectCallout">
                <a:avLst>
                  <a:gd name="adj1" fmla="val -118128"/>
                  <a:gd name="adj2" fmla="val 157170"/>
                  <a:gd name="adj3" fmla="val 16667"/>
                </a:avLst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09F9195-5472-604C-4F16-35E28B0A28B3}"/>
                  </a:ext>
                </a:extLst>
              </p:cNvPr>
              <p:cNvSpPr/>
              <p:nvPr/>
            </p:nvSpPr>
            <p:spPr>
              <a:xfrm>
                <a:off x="517207" y="3049057"/>
                <a:ext cx="11252835" cy="2003425"/>
              </a:xfrm>
              <a:prstGeom prst="roundRect">
                <a:avLst/>
              </a:prstGeom>
              <a:solidFill>
                <a:schemeClr val="accent1"/>
              </a:solidFill>
              <a:ln w="28575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𝑚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sSup>
                                    <m:sSup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p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−2</m:t>
                                      </m:r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1−</m:t>
                                          </m:r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p>
                                      </m:sSup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400" b="0" i="1" dirty="0" smtClean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4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𝑛</m:t>
                              </m:r>
                              <m:d>
                                <m:d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b="0" i="1" dirty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sz="24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400" i="1" dirty="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</m:oMath>
                  </m:oMathPara>
                </a14:m>
                <a:endParaRPr lang="en-IL" sz="2400" dirty="0"/>
              </a:p>
            </p:txBody>
          </p:sp>
        </mc:Choice>
        <mc:Fallback xmlns="">
          <p:sp>
            <p:nvSpPr>
              <p:cNvPr id="8" name="Rounded Rectangle 7">
                <a:extLst>
                  <a:ext uri="{FF2B5EF4-FFF2-40B4-BE49-F238E27FC236}">
                    <a16:creationId xmlns:a16="http://schemas.microsoft.com/office/drawing/2014/main" id="{309F9195-5472-604C-4F16-35E28B0A28B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207" y="3049057"/>
                <a:ext cx="11252835" cy="2003425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C90EF7E-D50A-9D9E-3E03-5222684E35A4}"/>
                  </a:ext>
                </a:extLst>
              </p:cNvPr>
              <p:cNvSpPr/>
              <p:nvPr/>
            </p:nvSpPr>
            <p:spPr>
              <a:xfrm>
                <a:off x="571500" y="5276558"/>
                <a:ext cx="7736912" cy="1112520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2400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p>
                                        <m:sSupPr>
                                          <m:ctrlPr>
                                            <a:rPr lang="en-US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  <m:sup>
                                          <m:r>
                                            <a:rPr lang="en-US" sz="2400" i="1" dirty="0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0.1</m:t>
                                          </m:r>
                                        </m:sup>
                                      </m:sSup>
                                    </m:den>
                                  </m:f>
                                </m:e>
                              </m:d>
                            </m:e>
                            <m:sup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0.1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b="0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d>
                        <m:dPr>
                          <m:ctrlP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p>
                            <m:sSupPr>
                              <m:ctrlP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400" i="1" dirty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1−</m:t>
                                  </m:r>
                                  <m:f>
                                    <m:fPr>
                                      <m:ctrlP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sz="2400" i="1" dirty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den>
                                  </m:f>
                                </m:e>
                              </m:d>
                              <m:sSup>
                                <m:sSupPr>
                                  <m:ctrlP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p>
                                  <m:r>
                                    <a:rPr lang="en-US" sz="2400" i="1" dirty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0.9</m:t>
                                  </m:r>
                                </m:sup>
                              </m:sSup>
                            </m:sup>
                          </m:sSup>
                        </m:e>
                      </m:d>
                      <m:r>
                        <a:rPr lang="en-US" sz="2400" b="0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&gt;2/3</m:t>
                      </m:r>
                    </m:oMath>
                  </m:oMathPara>
                </a14:m>
                <a:endParaRPr lang="en-IL" sz="2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3C90EF7E-D50A-9D9E-3E03-5222684E35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1500" y="5276558"/>
                <a:ext cx="7736912" cy="11125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F3893F4-5E19-02DD-E079-9DE5F4F41B6E}"/>
                  </a:ext>
                </a:extLst>
              </p:cNvPr>
              <p:cNvSpPr/>
              <p:nvPr/>
            </p:nvSpPr>
            <p:spPr>
              <a:xfrm>
                <a:off x="6301740" y="4050770"/>
                <a:ext cx="2006672" cy="6888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𝟔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𝟐</m:t>
                      </m:r>
                      <m:r>
                        <a:rPr lang="en-US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𝒄</m:t>
                      </m:r>
                      <m:sSup>
                        <m:sSupPr>
                          <m:ctrlP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1" i="1" dirty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𝒄</m:t>
                          </m:r>
                        </m:sup>
                      </m:sSup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𝟎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US" b="1" i="0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0" name="Rounded Rectangular Callout 9">
                <a:extLst>
                  <a:ext uri="{FF2B5EF4-FFF2-40B4-BE49-F238E27FC236}">
                    <a16:creationId xmlns:a16="http://schemas.microsoft.com/office/drawing/2014/main" id="{5F3893F4-5E19-02DD-E079-9DE5F4F41B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740" y="4050770"/>
                <a:ext cx="2006672" cy="688869"/>
              </a:xfrm>
              <a:prstGeom prst="wedgeRoundRectCallout">
                <a:avLst>
                  <a:gd name="adj1" fmla="val 34589"/>
                  <a:gd name="adj2" fmla="val -78833"/>
                  <a:gd name="adj3" fmla="val 16667"/>
                </a:avLst>
              </a:prstGeom>
              <a:blipFill>
                <a:blip r:embed="rId6"/>
                <a:stretch>
                  <a:fillRect b="-411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9653E3D-03B4-84BC-E03D-16CDC6286655}"/>
                  </a:ext>
                </a:extLst>
              </p:cNvPr>
              <p:cNvSpPr/>
              <p:nvPr/>
            </p:nvSpPr>
            <p:spPr>
              <a:xfrm>
                <a:off x="373380" y="1363821"/>
                <a:ext cx="1440180" cy="731520"/>
              </a:xfrm>
              <a:prstGeom prst="round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IL" dirty="0"/>
                  <a:t>Case: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&gt;6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9653E3D-03B4-84BC-E03D-16CDC628665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380" y="1363821"/>
                <a:ext cx="1440180" cy="731520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D1183471-4442-EA41-A8D7-D739BAF4F0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74273" y="5236974"/>
            <a:ext cx="2460896" cy="12877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3DA8F77-4A20-B9A7-2445-0DEE65301DF6}"/>
                  </a:ext>
                </a:extLst>
              </p:cNvPr>
              <p:cNvSpPr/>
              <p:nvPr/>
            </p:nvSpPr>
            <p:spPr>
              <a:xfrm>
                <a:off x="7676603" y="6197518"/>
                <a:ext cx="2552700" cy="626484"/>
              </a:xfrm>
              <a:prstGeom prst="wedgeRoundRectCallout">
                <a:avLst>
                  <a:gd name="adj1" fmla="val -65594"/>
                  <a:gd name="adj2" fmla="val -65770"/>
                  <a:gd name="adj3" fmla="val 16667"/>
                </a:avLst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𝒇</m:t>
                      </m:r>
                      <m:d>
                        <m:dPr>
                          <m:ctrlP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𝟏</m:t>
                      </m:r>
                      <m:r>
                        <a:rPr lang="en-US" sz="18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𝒆</m:t>
                          </m:r>
                        </m:e>
                        <m:sup>
                          <m:r>
                            <a:rPr lang="en-US" sz="18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𝒅</m:t>
                                  </m:r>
                                </m:num>
                                <m:den>
                                  <m:r>
                                    <a:rPr lang="en-US" sz="1800" b="1" i="1" dirty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den>
                              </m:f>
                            </m:e>
                          </m:d>
                          <m:sSup>
                            <m:sSupPr>
                              <m:ctrlP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p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𝟎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.</m:t>
                              </m:r>
                              <m:r>
                                <a:rPr lang="en-US" sz="1800" b="1" i="1" dirty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𝟗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IL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C3DA8F77-4A20-B9A7-2445-0DEE65301D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6603" y="6197518"/>
                <a:ext cx="2552700" cy="626484"/>
              </a:xfrm>
              <a:prstGeom prst="wedgeRoundRectCallout">
                <a:avLst>
                  <a:gd name="adj1" fmla="val -65594"/>
                  <a:gd name="adj2" fmla="val -65770"/>
                  <a:gd name="adj3" fmla="val 16667"/>
                </a:avLst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B850623F-182C-570A-4EA7-C5112DEB991D}"/>
              </a:ext>
            </a:extLst>
          </p:cNvPr>
          <p:cNvSpPr/>
          <p:nvPr/>
        </p:nvSpPr>
        <p:spPr>
          <a:xfrm>
            <a:off x="4235636" y="2179097"/>
            <a:ext cx="1733003" cy="42605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1D553E-5102-8A56-9D69-552821119179}"/>
              </a:ext>
            </a:extLst>
          </p:cNvPr>
          <p:cNvSpPr/>
          <p:nvPr/>
        </p:nvSpPr>
        <p:spPr>
          <a:xfrm>
            <a:off x="8404860" y="2095340"/>
            <a:ext cx="2316480" cy="5935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09C498D-86A4-D4BE-521F-2C19C47152B1}"/>
              </a:ext>
            </a:extLst>
          </p:cNvPr>
          <p:cNvSpPr/>
          <p:nvPr/>
        </p:nvSpPr>
        <p:spPr>
          <a:xfrm>
            <a:off x="10774680" y="2095341"/>
            <a:ext cx="388620" cy="59357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AD96920-19A2-1F9A-F6E3-F4715A4DA1E1}"/>
              </a:ext>
            </a:extLst>
          </p:cNvPr>
          <p:cNvSpPr/>
          <p:nvPr/>
        </p:nvSpPr>
        <p:spPr>
          <a:xfrm>
            <a:off x="6006739" y="2163063"/>
            <a:ext cx="1733003" cy="458813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1A05A1-DE7F-823E-BFF2-8EFE6AB97A97}"/>
              </a:ext>
            </a:extLst>
          </p:cNvPr>
          <p:cNvSpPr/>
          <p:nvPr/>
        </p:nvSpPr>
        <p:spPr>
          <a:xfrm>
            <a:off x="1082040" y="3374709"/>
            <a:ext cx="3085016" cy="6693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3" name="Bent-Up Arrow 2">
            <a:hlinkClick r:id="" action="ppaction://noaction"/>
            <a:extLst>
              <a:ext uri="{FF2B5EF4-FFF2-40B4-BE49-F238E27FC236}">
                <a16:creationId xmlns:a16="http://schemas.microsoft.com/office/drawing/2014/main" id="{E264D60D-0847-DE99-DCDB-F8AB4417E646}"/>
              </a:ext>
            </a:extLst>
          </p:cNvPr>
          <p:cNvSpPr/>
          <p:nvPr/>
        </p:nvSpPr>
        <p:spPr>
          <a:xfrm>
            <a:off x="11845636" y="6505348"/>
            <a:ext cx="346364" cy="318654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891540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5" grpId="0" animBg="1"/>
      <p:bldP spid="11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70834-EE01-428C-A2C3-2ED0739A1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928" y="280980"/>
            <a:ext cx="3515054" cy="968888"/>
          </a:xfrm>
          <a:noFill/>
        </p:spPr>
        <p:txBody>
          <a:bodyPr>
            <a:normAutofit/>
          </a:bodyPr>
          <a:lstStyle/>
          <a:p>
            <a:r>
              <a:rPr lang="en-US" b="1" dirty="0"/>
              <a:t>Group Testing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1E0B5-EB84-E24D-8351-4CAB81A3386B}"/>
                  </a:ext>
                </a:extLst>
              </p:cNvPr>
              <p:cNvSpPr txBox="1"/>
              <p:nvPr/>
            </p:nvSpPr>
            <p:spPr>
              <a:xfrm>
                <a:off x="271015" y="1561732"/>
                <a:ext cx="60033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Items set: </a:t>
                </a:r>
                <a14:m>
                  <m:oMath xmlns:m="http://schemas.openxmlformats.org/officeDocument/2006/math">
                    <m:r>
                      <a:rPr kumimoji="0" lang="en-IL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IL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=[</m:t>
                    </m:r>
                    <m:r>
                      <a:rPr kumimoji="0" lang="en-IL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IL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]:={1,2,⋯, </m:t>
                    </m:r>
                    <m:r>
                      <a:rPr kumimoji="0" lang="en-IL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𝑛</m:t>
                    </m:r>
                    <m:r>
                      <a:rPr kumimoji="0" lang="en-IL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</m:t>
                    </m:r>
                  </m:oMath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B21E0B5-EB84-E24D-8351-4CAB81A338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5" y="1561732"/>
                <a:ext cx="6003357" cy="584775"/>
              </a:xfrm>
              <a:prstGeom prst="rect">
                <a:avLst/>
              </a:prstGeom>
              <a:blipFill>
                <a:blip r:embed="rId2"/>
                <a:stretch>
                  <a:fillRect l="-2538" t="-12500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6E4A86-3207-AB40-AF07-2544A6586910}"/>
                  </a:ext>
                </a:extLst>
              </p:cNvPr>
              <p:cNvSpPr txBox="1"/>
              <p:nvPr/>
            </p:nvSpPr>
            <p:spPr>
              <a:xfrm>
                <a:off x="242734" y="2257173"/>
                <a:ext cx="730021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Defective set: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𝐼</m:t>
                    </m:r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={</m:t>
                    </m:r>
                    <m:sSub>
                      <m:sSubPr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,…, </m:t>
                    </m:r>
                    <m:sSub>
                      <m:sSubPr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e>
                      <m:sub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𝑑</m:t>
                        </m:r>
                      </m:sub>
                    </m:sSub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}⊆</m:t>
                    </m:r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  </m:t>
                    </m:r>
                    <m:d>
                      <m:dPr>
                        <m:begChr m:val="|"/>
                        <m:endChr m:val="|"/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𝑑</m:t>
                    </m:r>
                  </m:oMath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66E4A86-3207-AB40-AF07-2544A65869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734" y="2257173"/>
                <a:ext cx="7300215" cy="584775"/>
              </a:xfrm>
              <a:prstGeom prst="rect">
                <a:avLst/>
              </a:prstGeom>
              <a:blipFill>
                <a:blip r:embed="rId3"/>
                <a:stretch>
                  <a:fillRect l="-2172" t="-12500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ED194-AA29-5D4C-89DB-530A25E1326B}"/>
                  </a:ext>
                </a:extLst>
              </p:cNvPr>
              <p:cNvSpPr txBox="1"/>
              <p:nvPr/>
            </p:nvSpPr>
            <p:spPr>
              <a:xfrm>
                <a:off x="228593" y="2983451"/>
                <a:ext cx="732849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Group Test</a:t>
                </a:r>
                <a:r>
                  <a:rPr kumimoji="0" lang="en-US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0" lang="en-US" sz="32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S</m:t>
                    </m:r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⊆</m:t>
                    </m:r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𝑋</m:t>
                    </m:r>
                  </m:oMath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02ED194-AA29-5D4C-89DB-530A25E1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93" y="2983451"/>
                <a:ext cx="7328496" cy="584775"/>
              </a:xfrm>
              <a:prstGeom prst="rect">
                <a:avLst/>
              </a:prstGeom>
              <a:blipFill>
                <a:blip r:embed="rId4"/>
                <a:stretch>
                  <a:fillRect l="-2078" t="-12500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D3A111-01CE-F94C-9989-5D5F8BEDAFE3}"/>
                  </a:ext>
                </a:extLst>
              </p:cNvPr>
              <p:cNvSpPr txBox="1"/>
              <p:nvPr/>
            </p:nvSpPr>
            <p:spPr>
              <a:xfrm>
                <a:off x="271015" y="3610955"/>
                <a:ext cx="600335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Test Result: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𝑇</m:t>
                    </m:r>
                    <m:d>
                      <m:dPr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dPr>
                      <m:e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𝑆</m:t>
                        </m:r>
                      </m:e>
                    </m:d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∈{0, 1}</m:t>
                    </m:r>
                  </m:oMath>
                </a14:m>
                <a:r>
                  <a:rPr kumimoji="0" lang="en-IL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s.t: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AED3A111-01CE-F94C-9989-5D5F8BEDAF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5" y="3610955"/>
                <a:ext cx="6003357" cy="584775"/>
              </a:xfrm>
              <a:prstGeom prst="rect">
                <a:avLst/>
              </a:prstGeom>
              <a:blipFill>
                <a:blip r:embed="rId5"/>
                <a:stretch>
                  <a:fillRect l="-2538" t="-12500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97BC86-8F27-9643-8DD4-C90D17401989}"/>
                  </a:ext>
                </a:extLst>
              </p:cNvPr>
              <p:cNvSpPr txBox="1"/>
              <p:nvPr/>
            </p:nvSpPr>
            <p:spPr>
              <a:xfrm>
                <a:off x="-541778" y="4294506"/>
                <a:ext cx="6003357" cy="11908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𝑇</m:t>
                      </m:r>
                      <m:d>
                        <m:dPr>
                          <m:ctrlPr>
                            <a:rPr kumimoji="0" lang="en-US" sz="3200" b="0" i="1" u="none" strike="noStrike" kern="1200" cap="none" spc="0" normalizeH="0" baseline="0" noProof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𝑆</m:t>
                          </m:r>
                        </m:e>
                      </m:d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kumimoji="0" lang="en-US" sz="3200" b="0" i="1" u="none" strike="noStrike" kern="1200" cap="none" spc="0" normalizeH="0" baseline="0" noProof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1</m:t>
                                </m:r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𝑆</m:t>
                                </m:r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∩</m:t>
                                </m:r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𝐼</m:t>
                                </m:r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≠∅</m:t>
                                </m:r>
                              </m:e>
                            </m:mr>
                            <m:mr>
                              <m:e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kumimoji="0" lang="en-US" sz="3200" b="0" i="1" u="none" strike="noStrike" kern="1200" cap="none" spc="0" normalizeH="0" baseline="0" noProof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ea typeface="+mn-ea"/>
                                    <a:cs typeface="+mn-cs"/>
                                  </a:rPr>
                                  <m:t>𝑜𝑡h𝑒𝑟𝑤𝑖𝑠𝑒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497BC86-8F27-9643-8DD4-C90D17401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41778" y="4294506"/>
                <a:ext cx="6003357" cy="11908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8B328F-CBD6-624D-B6A3-62369DAF8773}"/>
                  </a:ext>
                </a:extLst>
              </p:cNvPr>
              <p:cNvSpPr txBox="1"/>
              <p:nvPr/>
            </p:nvSpPr>
            <p:spPr>
              <a:xfrm>
                <a:off x="271015" y="5584121"/>
                <a:ext cx="8166581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Test Representation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𝑆</m:t>
                    </m:r>
                  </m:oMath>
                </a14:m>
                <a:r>
                  <a:rPr kumimoji="0" lang="en-IL" sz="3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: </a:t>
                </a:r>
                <a14:m>
                  <m:oMath xmlns:m="http://schemas.openxmlformats.org/officeDocument/2006/math"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  <m:sSub>
                      <m:sSubPr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1</m:t>
                        </m:r>
                      </m:sub>
                    </m:sSub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,⋯,</m:t>
                    </m:r>
                    <m:sSub>
                      <m:sSubPr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𝑎</m:t>
                        </m:r>
                      </m:e>
                      <m:sub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b>
                    </m:sSub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)∈</m:t>
                    </m:r>
                    <m:sSup>
                      <m:sSupPr>
                        <m:ctrlP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kumimoji="0" lang="en-US" sz="3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sz="3200" b="0" i="1" u="none" strike="noStrike" kern="1200" cap="none" spc="0" normalizeH="0" baseline="0" noProof="0" dirty="0" smtClean="0">
                                <a:ln>
                                  <a:noFill/>
                                </a:ln>
                                <a:solidFill>
                                  <a:schemeClr val="tx1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0, 1</m:t>
                            </m:r>
                          </m:e>
                        </m:d>
                      </m:e>
                      <m:sup>
                        <m:r>
                          <a:rPr kumimoji="0" lang="en-US" sz="3200" b="0" i="1" u="none" strike="noStrike" kern="1200" cap="none" spc="0" normalizeH="0" baseline="0" noProof="0" dirty="0" smtClean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  <m:r>
                      <a:rPr kumimoji="0" lang="en-US" sz="3200" b="0" i="1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</m:oMath>
                </a14:m>
                <a:r>
                  <a:rPr kumimoji="0" lang="en-IL" sz="3200" b="0" i="1" u="none" strike="noStrike" kern="120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 </a:t>
                </a:r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8B328F-CBD6-624D-B6A3-62369DAF87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015" y="5584121"/>
                <a:ext cx="8166581" cy="584775"/>
              </a:xfrm>
              <a:prstGeom prst="rect">
                <a:avLst/>
              </a:prstGeom>
              <a:blipFill>
                <a:blip r:embed="rId7"/>
                <a:stretch>
                  <a:fillRect l="-1866" t="-12500" b="-34375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2C0F23-7E3E-154F-B4B5-9F44694F167C}"/>
                  </a:ext>
                </a:extLst>
              </p:cNvPr>
              <p:cNvSpPr txBox="1"/>
              <p:nvPr/>
            </p:nvSpPr>
            <p:spPr>
              <a:xfrm>
                <a:off x="581177" y="6224049"/>
                <a:ext cx="556334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𝑎</m:t>
                          </m:r>
                        </m:e>
                        <m:sub>
                          <m:r>
                            <a:rPr kumimoji="0" lang="en-US" sz="3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=1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⟺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𝑖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∈</m:t>
                      </m:r>
                      <m:r>
                        <a:rPr kumimoji="0" lang="en-US" sz="3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𝑆</m:t>
                      </m:r>
                    </m:oMath>
                  </m:oMathPara>
                </a14:m>
                <a:endParaRPr kumimoji="0" lang="en-IL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C2C0F23-7E3E-154F-B4B5-9F44694F1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177" y="6224049"/>
                <a:ext cx="5563343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904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8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  <p:bldP spid="11" grpId="0"/>
      <p:bldP spid="11" grpId="1"/>
      <p:bldP spid="12" grpId="0"/>
      <p:bldP spid="12" grpId="1"/>
      <p:bldP spid="13" grpId="0"/>
      <p:bldP spid="13" grpId="1"/>
      <p:bldP spid="15" grpId="0"/>
      <p:bldP spid="15" grpId="1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C9C69-AB23-EDA1-987F-2CD82F2439D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Learning the class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𝑀𝐶𝑙𝑎𝑢𝑠𝑒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3BC9C69-AB23-EDA1-987F-2CD82F2439D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603E3E-39C3-4216-A3E3-859713FAB0CD}"/>
                  </a:ext>
                </a:extLst>
              </p:cNvPr>
              <p:cNvSpPr/>
              <p:nvPr/>
            </p:nvSpPr>
            <p:spPr>
              <a:xfrm>
                <a:off x="518915" y="1690689"/>
                <a:ext cx="11275081" cy="115831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𝑀𝐶𝑙𝑎𝑢𝑠𝑒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≔</m:t>
                      </m:r>
                      <m:d>
                        <m:dPr>
                          <m:begChr m:val="{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0,1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→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0,1</m:t>
                              </m:r>
                            </m:e>
                          </m:d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∨…∨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} </m:t>
                      </m:r>
                    </m:oMath>
                  </m:oMathPara>
                </a14:m>
                <a:endParaRPr lang="en-IL" sz="2800" dirty="0"/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50603E3E-39C3-4216-A3E3-859713FAB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5" y="1690689"/>
                <a:ext cx="11275081" cy="1158310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5B32DDF-8CEF-E573-5201-A318EEACA201}"/>
                  </a:ext>
                </a:extLst>
              </p:cNvPr>
              <p:cNvSpPr/>
              <p:nvPr/>
            </p:nvSpPr>
            <p:spPr>
              <a:xfrm>
                <a:off x="518915" y="2966328"/>
                <a:ext cx="11275081" cy="1654120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b="0" dirty="0">
                    <a:latin typeface="Cambria Math" panose="02040503050406030204" pitchFamily="18" charset="0"/>
                  </a:rPr>
                  <a:t>For an assignment </a:t>
                </a: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,  and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𝑀𝐶𝑙𝑎𝑢𝑠𝑒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𝑜𝑛𝑙𝑦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𝑖𝑓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∨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n-US" sz="2800" i="1">
                          <a:latin typeface="Cambria Math" panose="02040503050406030204" pitchFamily="18" charset="0"/>
                        </a:rPr>
                        <m:t>∨…∨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IL" sz="2800" dirty="0"/>
              </a:p>
            </p:txBody>
          </p:sp>
        </mc:Choice>
        <mc:Fallback xmlns="">
          <p:sp>
            <p:nvSpPr>
              <p:cNvPr id="6" name="Rectangle: Rounded Corners 5">
                <a:extLst>
                  <a:ext uri="{FF2B5EF4-FFF2-40B4-BE49-F238E27FC236}">
                    <a16:creationId xmlns:a16="http://schemas.microsoft.com/office/drawing/2014/main" id="{F5B32DDF-8CEF-E573-5201-A318EEACA2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5" y="2966328"/>
                <a:ext cx="11275081" cy="165412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B49D91-4DA5-2D0C-8419-52C4AC917A26}"/>
                  </a:ext>
                </a:extLst>
              </p:cNvPr>
              <p:cNvSpPr/>
              <p:nvPr/>
            </p:nvSpPr>
            <p:spPr>
              <a:xfrm>
                <a:off x="518914" y="4838755"/>
                <a:ext cx="11360729" cy="1654120"/>
              </a:xfrm>
              <a:prstGeom prst="roundRect">
                <a:avLst/>
              </a:prstGeom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Group testing problem is equivalent to learning the class </a:t>
                </a:r>
                <a14:m>
                  <m:oMath xmlns:m="http://schemas.openxmlformats.org/officeDocument/2006/math">
                    <m:r>
                      <a:rPr lang="en-US" sz="28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𝑀𝐶𝑙𝑎𝑢𝑠𝑒</m:t>
                    </m:r>
                    <m:r>
                      <a:rPr lang="en-US" sz="28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b="0" i="1" dirty="0">
                    <a:latin typeface="Cambria Math" panose="02040503050406030204" pitchFamily="18" charset="0"/>
                  </a:rPr>
                  <a:t>from membership queries</a:t>
                </a:r>
              </a:p>
            </p:txBody>
          </p:sp>
        </mc:Choice>
        <mc:Fallback xmlns="">
          <p:sp>
            <p:nvSpPr>
              <p:cNvPr id="7" name="Rectangle: Rounded Corners 6">
                <a:extLst>
                  <a:ext uri="{FF2B5EF4-FFF2-40B4-BE49-F238E27FC236}">
                    <a16:creationId xmlns:a16="http://schemas.microsoft.com/office/drawing/2014/main" id="{A2B49D91-4DA5-2D0C-8419-52C4AC917A2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14" y="4838755"/>
                <a:ext cx="11360729" cy="165412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27004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0A9FC-D159-0EB0-FD12-C0B856001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Lower bound for the group testing problem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0DC6D-1AF0-514E-1F83-F2F3BDE660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2813" y="1655014"/>
            <a:ext cx="10515600" cy="4351338"/>
          </a:xfrm>
        </p:spPr>
        <p:txBody>
          <a:bodyPr/>
          <a:lstStyle/>
          <a:p>
            <a:r>
              <a:rPr lang="en-US" b="1" dirty="0"/>
              <a:t>Theorem:</a:t>
            </a:r>
          </a:p>
          <a:p>
            <a:pPr marL="0" indent="0">
              <a:buNone/>
            </a:pP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D5E0F1B-5EF9-A6D2-AD95-D87D0A0C9641}"/>
                  </a:ext>
                </a:extLst>
              </p:cNvPr>
              <p:cNvSpPr/>
              <p:nvPr/>
            </p:nvSpPr>
            <p:spPr>
              <a:xfrm>
                <a:off x="267014" y="2162168"/>
                <a:ext cx="11320423" cy="1543975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2800" dirty="0"/>
                  <a:t>Let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be a finite class of Boolean functions. Then, any deterministic learning algorithm from MQ must ask at least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i="1" dirty="0" smtClean="0"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⁡|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| </m:t>
                    </m:r>
                  </m:oMath>
                </a14:m>
                <a:r>
                  <a:rPr lang="en-US" sz="2800" dirty="0"/>
                  <a:t>membership queries.</a:t>
                </a:r>
                <a:endParaRPr lang="en-IL" sz="2800" dirty="0"/>
              </a:p>
            </p:txBody>
          </p:sp>
        </mc:Choice>
        <mc:Fallback xmlns=""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5D5E0F1B-5EF9-A6D2-AD95-D87D0A0C96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" y="2162168"/>
                <a:ext cx="11320423" cy="1543975"/>
              </a:xfrm>
              <a:prstGeom prst="roundRect">
                <a:avLst/>
              </a:prstGeom>
              <a:blipFill>
                <a:blip r:embed="rId2"/>
                <a:stretch>
                  <a:fillRect l="-377" r="-4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3ACC911-180C-7CDD-E6E9-6120DC46382F}"/>
                  </a:ext>
                </a:extLst>
              </p:cNvPr>
              <p:cNvSpPr/>
              <p:nvPr/>
            </p:nvSpPr>
            <p:spPr>
              <a:xfrm>
                <a:off x="267014" y="4215965"/>
                <a:ext cx="11783921" cy="1656497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𝑀𝐶𝑙𝑎𝑢𝑠𝑒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28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⇒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sz="28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≥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2800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den>
                              </m:f>
                            </m:e>
                          </m:func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≥</m:t>
                          </m:r>
                          <m:f>
                            <m:f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func>
                            <m:func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8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func>
                        </m:e>
                      </m:func>
                      <m:r>
                        <a:rPr lang="en-US" sz="28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𝑑</m:t>
                      </m:r>
                      <m:func>
                        <m:func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IL" dirty="0"/>
              </a:p>
            </p:txBody>
          </p:sp>
        </mc:Choice>
        <mc:Fallback xmlns="">
          <p:sp>
            <p:nvSpPr>
              <p:cNvPr id="5" name="Rectangle: Rounded Corners 4">
                <a:extLst>
                  <a:ext uri="{FF2B5EF4-FFF2-40B4-BE49-F238E27FC236}">
                    <a16:creationId xmlns:a16="http://schemas.microsoft.com/office/drawing/2014/main" id="{13ACC911-180C-7CDD-E6E9-6120DC4638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014" y="4215965"/>
                <a:ext cx="11783921" cy="1656497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251A6938-49A6-3BD6-2811-0A97F0F6F4AD}"/>
                  </a:ext>
                </a:extLst>
              </p:cNvPr>
              <p:cNvSpPr/>
              <p:nvPr/>
            </p:nvSpPr>
            <p:spPr>
              <a:xfrm>
                <a:off x="7390770" y="5985792"/>
                <a:ext cx="1518962" cy="530382"/>
              </a:xfrm>
              <a:prstGeom prst="wedgeRoundRectCallout">
                <a:avLst>
                  <a:gd name="adj1" fmla="val 101450"/>
                  <a:gd name="adj2" fmla="val -201093"/>
                  <a:gd name="adj3" fmla="val 16667"/>
                </a:avLst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8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&lt;</m:t>
                      </m:r>
                      <m:rad>
                        <m:radPr>
                          <m:degHide m:val="on"/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rad>
                    </m:oMath>
                  </m:oMathPara>
                </a14:m>
                <a:endParaRPr lang="en-IL" sz="1800" dirty="0"/>
              </a:p>
              <a:p>
                <a:pPr algn="ctr"/>
                <a:endParaRPr lang="en-IL" dirty="0"/>
              </a:p>
            </p:txBody>
          </p:sp>
        </mc:Choice>
        <mc:Fallback xmlns="">
          <p:sp>
            <p:nvSpPr>
              <p:cNvPr id="6" name="Speech Bubble: Rectangle with Corners Rounded 5">
                <a:extLst>
                  <a:ext uri="{FF2B5EF4-FFF2-40B4-BE49-F238E27FC236}">
                    <a16:creationId xmlns:a16="http://schemas.microsoft.com/office/drawing/2014/main" id="{251A6938-49A6-3BD6-2811-0A97F0F6F4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0770" y="5985792"/>
                <a:ext cx="1518962" cy="530382"/>
              </a:xfrm>
              <a:prstGeom prst="wedgeRoundRectCallout">
                <a:avLst>
                  <a:gd name="adj1" fmla="val 101450"/>
                  <a:gd name="adj2" fmla="val -201093"/>
                  <a:gd name="adj3" fmla="val 16667"/>
                </a:avLst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CC62F84-549A-2D87-C2BA-C2A7A0E56EA3}"/>
              </a:ext>
            </a:extLst>
          </p:cNvPr>
          <p:cNvSpPr/>
          <p:nvPr/>
        </p:nvSpPr>
        <p:spPr>
          <a:xfrm>
            <a:off x="597005" y="5743595"/>
            <a:ext cx="3173950" cy="56830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Information theoretic lower bound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863873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FAC5D-1AB1-E068-F90A-EBA1DD35F4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2707" y="365124"/>
            <a:ext cx="10515600" cy="1325563"/>
          </a:xfrm>
        </p:spPr>
        <p:txBody>
          <a:bodyPr/>
          <a:lstStyle/>
          <a:p>
            <a:r>
              <a:rPr lang="en-GB" dirty="0"/>
              <a:t>Known results on GT problem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E1484B-F5E7-C815-22DC-AB0FD00C8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526" y="1624827"/>
            <a:ext cx="8635048" cy="47312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ED11A44-0489-A544-4C0D-F484F51D73E8}"/>
              </a:ext>
            </a:extLst>
          </p:cNvPr>
          <p:cNvSpPr/>
          <p:nvPr/>
        </p:nvSpPr>
        <p:spPr>
          <a:xfrm>
            <a:off x="2648374" y="2458721"/>
            <a:ext cx="1727200" cy="81957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2B41612-4445-2B00-ADB3-0646AA57C397}"/>
              </a:ext>
            </a:extLst>
          </p:cNvPr>
          <p:cNvSpPr/>
          <p:nvPr/>
        </p:nvSpPr>
        <p:spPr>
          <a:xfrm>
            <a:off x="8260080" y="2458721"/>
            <a:ext cx="1727200" cy="8043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26AABB-75BB-2D7B-CECC-96708B33A444}"/>
              </a:ext>
            </a:extLst>
          </p:cNvPr>
          <p:cNvSpPr/>
          <p:nvPr/>
        </p:nvSpPr>
        <p:spPr>
          <a:xfrm>
            <a:off x="6454987" y="4515983"/>
            <a:ext cx="3532293" cy="1654524"/>
          </a:xfrm>
          <a:prstGeom prst="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606FB63B-A0B9-3ACB-86AE-6640948AB4CE}"/>
              </a:ext>
            </a:extLst>
          </p:cNvPr>
          <p:cNvSpPr/>
          <p:nvPr/>
        </p:nvSpPr>
        <p:spPr>
          <a:xfrm>
            <a:off x="10163387" y="4152053"/>
            <a:ext cx="1649306" cy="975360"/>
          </a:xfrm>
          <a:prstGeom prst="wedgeRoundRectCallout">
            <a:avLst>
              <a:gd name="adj1" fmla="val -99160"/>
              <a:gd name="adj2" fmla="val 47562"/>
              <a:gd name="adj3" fmla="val 16667"/>
            </a:avLst>
          </a:prstGeom>
          <a:ln w="190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We cannot do better if d is unknown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C07CD50-AF16-962B-CAE0-D7C681A59B84}"/>
                  </a:ext>
                </a:extLst>
              </p:cNvPr>
              <p:cNvSpPr/>
              <p:nvPr/>
            </p:nvSpPr>
            <p:spPr>
              <a:xfrm>
                <a:off x="29634" y="5453469"/>
                <a:ext cx="1718733" cy="1325562"/>
              </a:xfrm>
              <a:prstGeom prst="wedgeRoundRectCallout">
                <a:avLst>
                  <a:gd name="adj1" fmla="val 108938"/>
                  <a:gd name="adj2" fmla="val 8533"/>
                  <a:gd name="adj3" fmla="val 16667"/>
                </a:avLst>
              </a:prstGeom>
              <a:ln w="28575">
                <a:solidFill>
                  <a:schemeClr val="accent6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dirty="0"/>
                  <a:t>Estimate d, then use the above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↑</m:t>
                    </m:r>
                  </m:oMath>
                </a14:m>
                <a:r>
                  <a:rPr lang="en-GB" dirty="0"/>
                  <a:t> algorithms </a:t>
                </a:r>
                <a:endParaRPr lang="en-IL" dirty="0"/>
              </a:p>
            </p:txBody>
          </p:sp>
        </mc:Choice>
        <mc:Fallback xmlns="">
          <p:sp>
            <p:nvSpPr>
              <p:cNvPr id="10" name="Speech Bubble: Rectangle with Corners Rounded 9">
                <a:extLst>
                  <a:ext uri="{FF2B5EF4-FFF2-40B4-BE49-F238E27FC236}">
                    <a16:creationId xmlns:a16="http://schemas.microsoft.com/office/drawing/2014/main" id="{DC07CD50-AF16-962B-CAE0-D7C681A59B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34" y="5453469"/>
                <a:ext cx="1718733" cy="1325562"/>
              </a:xfrm>
              <a:prstGeom prst="wedgeRoundRectCallout">
                <a:avLst>
                  <a:gd name="adj1" fmla="val 108938"/>
                  <a:gd name="adj2" fmla="val 8533"/>
                  <a:gd name="adj3" fmla="val 16667"/>
                </a:avLst>
              </a:prstGeom>
              <a:blipFill>
                <a:blip r:embed="rId3"/>
                <a:stretch>
                  <a:fillRect b="-901"/>
                </a:stretch>
              </a:blipFill>
              <a:ln w="28575">
                <a:solidFill>
                  <a:schemeClr val="accent6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C1AEA5EB-4C77-A842-6636-BE33E8633D01}"/>
              </a:ext>
            </a:extLst>
          </p:cNvPr>
          <p:cNvSpPr/>
          <p:nvPr/>
        </p:nvSpPr>
        <p:spPr>
          <a:xfrm>
            <a:off x="2633134" y="4488729"/>
            <a:ext cx="3484880" cy="1681778"/>
          </a:xfrm>
          <a:prstGeom prst="rect">
            <a:avLst/>
          </a:prstGeom>
          <a:noFill/>
          <a:ln w="28575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/>
          </a:p>
        </p:txBody>
      </p:sp>
      <p:sp>
        <p:nvSpPr>
          <p:cNvPr id="12" name="Speech Bubble: Rectangle with Corners Rounded 11">
            <a:extLst>
              <a:ext uri="{FF2B5EF4-FFF2-40B4-BE49-F238E27FC236}">
                <a16:creationId xmlns:a16="http://schemas.microsoft.com/office/drawing/2014/main" id="{5C95B1C0-F354-4D63-9CE0-6515A40B4A2F}"/>
              </a:ext>
            </a:extLst>
          </p:cNvPr>
          <p:cNvSpPr/>
          <p:nvPr/>
        </p:nvSpPr>
        <p:spPr>
          <a:xfrm>
            <a:off x="10163387" y="2355744"/>
            <a:ext cx="1798320" cy="1325563"/>
          </a:xfrm>
          <a:prstGeom prst="wedgeRoundRectCallout">
            <a:avLst>
              <a:gd name="adj1" fmla="val -91627"/>
              <a:gd name="adj2" fmla="val 39897"/>
              <a:gd name="adj3" fmla="val 16667"/>
            </a:avLst>
          </a:prstGeom>
          <a:ln w="190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Notice how randomness reduces the test complexity</a:t>
            </a:r>
            <a:endParaRPr lang="en-IL" dirty="0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B8B949DA-9875-DA7F-1CE1-CB0B2D233424}"/>
              </a:ext>
            </a:extLst>
          </p:cNvPr>
          <p:cNvSpPr/>
          <p:nvPr/>
        </p:nvSpPr>
        <p:spPr>
          <a:xfrm>
            <a:off x="0" y="1864074"/>
            <a:ext cx="1550247" cy="750433"/>
          </a:xfrm>
          <a:prstGeom prst="wedgeRoundRectCallout">
            <a:avLst>
              <a:gd name="adj1" fmla="val 141938"/>
              <a:gd name="adj2" fmla="val 83003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Due to Hwang 1972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783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DDC8D57-63F5-32BB-5F61-CCB5A2365E7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Non-adaptive deterministic algorithm for general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endParaRPr lang="en-IL" dirty="0"/>
              </a:p>
            </p:txBody>
          </p:sp>
        </mc:Choice>
        <mc:Fallback xmlns="">
          <p:sp>
            <p:nvSpPr>
              <p:cNvPr id="4" name="Title 3">
                <a:extLst>
                  <a:ext uri="{FF2B5EF4-FFF2-40B4-BE49-F238E27FC236}">
                    <a16:creationId xmlns:a16="http://schemas.microsoft.com/office/drawing/2014/main" id="{9DDC8D57-63F5-32BB-5F61-CCB5A2365E7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3478" b="-14530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3D4EAB2-F450-30B2-D323-A81E16DD54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6123388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6989</TotalTime>
  <Words>3499</Words>
  <Application>Microsoft Office PowerPoint</Application>
  <PresentationFormat>Widescreen</PresentationFormat>
  <Paragraphs>755</Paragraphs>
  <Slides>43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Times New Roman</vt:lpstr>
      <vt:lpstr>Office Theme</vt:lpstr>
      <vt:lpstr>GT03: Group Testing for general d Non-adaptive randomized algorithm </vt:lpstr>
      <vt:lpstr>Our agenda</vt:lpstr>
      <vt:lpstr>Introduction: The Learning model</vt:lpstr>
      <vt:lpstr>Learnability – formal definition</vt:lpstr>
      <vt:lpstr>Group Testing </vt:lpstr>
      <vt:lpstr>Learning the class d-MClause</vt:lpstr>
      <vt:lpstr>Lower bound for the group testing problem</vt:lpstr>
      <vt:lpstr>Known results on GT problem</vt:lpstr>
      <vt:lpstr>Non-adaptive deterministic algorithm for general d</vt:lpstr>
      <vt:lpstr>Non-adaptive deterministic algorithm – existence proof </vt:lpstr>
      <vt:lpstr>Non-adaptive deterministic algorithm – existence proof </vt:lpstr>
      <vt:lpstr>Non-adaptive deterministic algorithm – existence proof </vt:lpstr>
      <vt:lpstr>Non-adaptive random MC algorithm for general d</vt:lpstr>
      <vt:lpstr>(n,I)-Disjunct Matrix</vt:lpstr>
      <vt:lpstr>Example</vt:lpstr>
      <vt:lpstr>Example</vt:lpstr>
      <vt:lpstr>Non-adaptive algorithm: RID model</vt:lpstr>
      <vt:lpstr>Failure probability analysis</vt:lpstr>
      <vt:lpstr>Failure probability analysis</vt:lpstr>
      <vt:lpstr>PowerPoint Presentation</vt:lpstr>
      <vt:lpstr>Random vs. Deterministic Non adaptive Algorithms for GT</vt:lpstr>
      <vt:lpstr>Finding the defective set: the test matrix (pool design)</vt:lpstr>
      <vt:lpstr>Pool Design Models: RID</vt:lpstr>
      <vt:lpstr>Pool Design Models: RrSD</vt:lpstr>
      <vt:lpstr>Pool Design Models: RsSD</vt:lpstr>
      <vt:lpstr>Pool Design Models: UTDq</vt:lpstr>
      <vt:lpstr>Objective</vt:lpstr>
      <vt:lpstr>(n,I)-Separable Matrix</vt:lpstr>
      <vt:lpstr>(n,I)-Disjunct Matrix</vt:lpstr>
      <vt:lpstr>Disjunct matrices parameters</vt:lpstr>
      <vt:lpstr>Disjunct vs. Seperable: why c_M^D is good enough?</vt:lpstr>
      <vt:lpstr>Good Rows</vt:lpstr>
      <vt:lpstr>RID Upper Bound</vt:lpstr>
      <vt:lpstr>RID Upper Bound – Proof </vt:lpstr>
      <vt:lpstr>RID Upper Bound – Failure probability</vt:lpstr>
      <vt:lpstr>Pr⁡[A]</vt:lpstr>
      <vt:lpstr>Lower bound lemma (4.1.2)</vt:lpstr>
      <vt:lpstr>Good Rows</vt:lpstr>
      <vt:lpstr>Lower Bound Development</vt:lpstr>
      <vt:lpstr>Lower Bound Development (cont.)</vt:lpstr>
      <vt:lpstr>PowerPoint Presentation</vt:lpstr>
      <vt:lpstr>Lower Bound Development (cont.)</vt:lpstr>
      <vt:lpstr>Lower Bound Development (cont.)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GT02: Group Testing for general d Non-adaptive randomized algorithm</dc:title>
  <dc:creator>Catherine Haddad</dc:creator>
  <cp:lastModifiedBy>Catherine Haddad</cp:lastModifiedBy>
  <cp:revision>9</cp:revision>
  <dcterms:created xsi:type="dcterms:W3CDTF">2023-08-01T08:15:19Z</dcterms:created>
  <dcterms:modified xsi:type="dcterms:W3CDTF">2023-08-15T11:08:48Z</dcterms:modified>
</cp:coreProperties>
</file>